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2"/>
  </p:notesMasterIdLst>
  <p:sldIdLst>
    <p:sldId id="346" r:id="rId2"/>
    <p:sldId id="584" r:id="rId3"/>
    <p:sldId id="920" r:id="rId4"/>
    <p:sldId id="923" r:id="rId5"/>
    <p:sldId id="922" r:id="rId6"/>
    <p:sldId id="924" r:id="rId7"/>
    <p:sldId id="921" r:id="rId8"/>
    <p:sldId id="685" r:id="rId9"/>
    <p:sldId id="857" r:id="rId10"/>
    <p:sldId id="925" r:id="rId11"/>
    <p:sldId id="926" r:id="rId12"/>
    <p:sldId id="929" r:id="rId13"/>
    <p:sldId id="930" r:id="rId14"/>
    <p:sldId id="931" r:id="rId15"/>
    <p:sldId id="932" r:id="rId16"/>
    <p:sldId id="928" r:id="rId17"/>
    <p:sldId id="933" r:id="rId18"/>
    <p:sldId id="1123" r:id="rId19"/>
    <p:sldId id="934" r:id="rId20"/>
    <p:sldId id="927" r:id="rId21"/>
    <p:sldId id="1018" r:id="rId22"/>
    <p:sldId id="1020" r:id="rId23"/>
    <p:sldId id="1023" r:id="rId24"/>
    <p:sldId id="1024" r:id="rId25"/>
    <p:sldId id="1115" r:id="rId26"/>
    <p:sldId id="1116" r:id="rId27"/>
    <p:sldId id="1025" r:id="rId28"/>
    <p:sldId id="1026" r:id="rId29"/>
    <p:sldId id="1028" r:id="rId30"/>
    <p:sldId id="1029" r:id="rId31"/>
    <p:sldId id="1031" r:id="rId32"/>
    <p:sldId id="1032" r:id="rId33"/>
    <p:sldId id="1017" r:id="rId34"/>
    <p:sldId id="1033" r:id="rId35"/>
    <p:sldId id="1019" r:id="rId36"/>
    <p:sldId id="1034" r:id="rId37"/>
    <p:sldId id="1035" r:id="rId38"/>
    <p:sldId id="1036" r:id="rId39"/>
    <p:sldId id="1037" r:id="rId40"/>
    <p:sldId id="1038" r:id="rId41"/>
    <p:sldId id="1041" r:id="rId42"/>
    <p:sldId id="1042" r:id="rId43"/>
    <p:sldId id="1043" r:id="rId44"/>
    <p:sldId id="1124" r:id="rId45"/>
    <p:sldId id="1044" r:id="rId46"/>
    <p:sldId id="1045" r:id="rId47"/>
    <p:sldId id="1054" r:id="rId48"/>
    <p:sldId id="1047" r:id="rId49"/>
    <p:sldId id="1048" r:id="rId50"/>
    <p:sldId id="1050" r:id="rId51"/>
    <p:sldId id="1051" r:id="rId52"/>
    <p:sldId id="1052" r:id="rId53"/>
    <p:sldId id="1053" r:id="rId54"/>
    <p:sldId id="935" r:id="rId55"/>
    <p:sldId id="1060" r:id="rId56"/>
    <p:sldId id="1061" r:id="rId57"/>
    <p:sldId id="1056" r:id="rId58"/>
    <p:sldId id="1058" r:id="rId59"/>
    <p:sldId id="1071" r:id="rId60"/>
    <p:sldId id="1062" r:id="rId61"/>
    <p:sldId id="1064" r:id="rId62"/>
    <p:sldId id="1063" r:id="rId63"/>
    <p:sldId id="1057" r:id="rId64"/>
    <p:sldId id="1065" r:id="rId65"/>
    <p:sldId id="1066" r:id="rId66"/>
    <p:sldId id="1067" r:id="rId67"/>
    <p:sldId id="1069" r:id="rId68"/>
    <p:sldId id="1068" r:id="rId69"/>
    <p:sldId id="1070" r:id="rId70"/>
    <p:sldId id="1074" r:id="rId71"/>
    <p:sldId id="1073" r:id="rId72"/>
    <p:sldId id="1072" r:id="rId73"/>
    <p:sldId id="1075" r:id="rId74"/>
    <p:sldId id="1077" r:id="rId75"/>
    <p:sldId id="1078" r:id="rId76"/>
    <p:sldId id="1082" r:id="rId77"/>
    <p:sldId id="1083" r:id="rId78"/>
    <p:sldId id="1084" r:id="rId79"/>
    <p:sldId id="1076" r:id="rId80"/>
    <p:sldId id="1085" r:id="rId81"/>
    <p:sldId id="940" r:id="rId82"/>
    <p:sldId id="1086" r:id="rId83"/>
    <p:sldId id="578" r:id="rId84"/>
    <p:sldId id="936" r:id="rId85"/>
    <p:sldId id="944" r:id="rId86"/>
    <p:sldId id="937" r:id="rId87"/>
    <p:sldId id="938" r:id="rId88"/>
    <p:sldId id="941" r:id="rId89"/>
    <p:sldId id="942" r:id="rId90"/>
    <p:sldId id="981" r:id="rId91"/>
    <p:sldId id="982" r:id="rId92"/>
    <p:sldId id="983" r:id="rId93"/>
    <p:sldId id="984" r:id="rId94"/>
    <p:sldId id="945" r:id="rId95"/>
    <p:sldId id="946" r:id="rId96"/>
    <p:sldId id="1087" r:id="rId97"/>
    <p:sldId id="943" r:id="rId98"/>
    <p:sldId id="986" r:id="rId99"/>
    <p:sldId id="1088" r:id="rId100"/>
    <p:sldId id="1125" r:id="rId101"/>
    <p:sldId id="1089" r:id="rId102"/>
    <p:sldId id="947" r:id="rId103"/>
    <p:sldId id="961" r:id="rId104"/>
    <p:sldId id="948" r:id="rId105"/>
    <p:sldId id="949" r:id="rId106"/>
    <p:sldId id="950" r:id="rId107"/>
    <p:sldId id="951" r:id="rId108"/>
    <p:sldId id="952" r:id="rId109"/>
    <p:sldId id="953" r:id="rId110"/>
    <p:sldId id="954" r:id="rId111"/>
    <p:sldId id="955" r:id="rId112"/>
    <p:sldId id="956" r:id="rId113"/>
    <p:sldId id="957" r:id="rId114"/>
    <p:sldId id="958" r:id="rId115"/>
    <p:sldId id="959" r:id="rId116"/>
    <p:sldId id="960" r:id="rId117"/>
    <p:sldId id="1094" r:id="rId118"/>
    <p:sldId id="882" r:id="rId119"/>
    <p:sldId id="962" r:id="rId120"/>
    <p:sldId id="963" r:id="rId121"/>
    <p:sldId id="964" r:id="rId122"/>
    <p:sldId id="965" r:id="rId123"/>
    <p:sldId id="966" r:id="rId124"/>
    <p:sldId id="967" r:id="rId125"/>
    <p:sldId id="969" r:id="rId126"/>
    <p:sldId id="968" r:id="rId127"/>
    <p:sldId id="970" r:id="rId128"/>
    <p:sldId id="971" r:id="rId129"/>
    <p:sldId id="972" r:id="rId130"/>
    <p:sldId id="973" r:id="rId131"/>
    <p:sldId id="975" r:id="rId132"/>
    <p:sldId id="974" r:id="rId133"/>
    <p:sldId id="976" r:id="rId134"/>
    <p:sldId id="977" r:id="rId135"/>
    <p:sldId id="1021" r:id="rId136"/>
    <p:sldId id="1090" r:id="rId137"/>
    <p:sldId id="1092" r:id="rId138"/>
    <p:sldId id="1093" r:id="rId139"/>
    <p:sldId id="1091" r:id="rId140"/>
    <p:sldId id="345" r:id="rId141"/>
  </p:sldIdLst>
  <p:sldSz cx="12192000" cy="6858000"/>
  <p:notesSz cx="6858000" cy="9144000"/>
  <p:embeddedFontLst>
    <p:embeddedFont>
      <p:font typeface="강한공군체 Medium" panose="020B0600000101010101" pitchFamily="34" charset="-127"/>
      <p:regular r:id="rId143"/>
    </p:embeddedFont>
    <p:embeddedFont>
      <p:font typeface="맑은 고딕" panose="020B0503020000020004" pitchFamily="50" charset="-127"/>
      <p:regular r:id="rId144"/>
      <p:bold r:id="rId145"/>
    </p:embeddedFont>
    <p:embeddedFont>
      <p:font typeface="Abadi" panose="020B0604020104020204" pitchFamily="34" charset="0"/>
      <p:regular r:id="rId146"/>
    </p:embeddedFont>
    <p:embeddedFont>
      <p:font typeface="Calibri" panose="020F0502020204030204" pitchFamily="34" charset="0"/>
      <p:regular r:id="rId147"/>
      <p:bold r:id="rId148"/>
      <p:italic r:id="rId149"/>
      <p:boldItalic r:id="rId150"/>
    </p:embeddedFont>
    <p:embeddedFont>
      <p:font typeface="Consolas" panose="020B0609020204030204" pitchFamily="49" charset="0"/>
      <p:regular r:id="rId151"/>
      <p:bold r:id="rId152"/>
      <p:italic r:id="rId153"/>
      <p:boldItalic r:id="rId154"/>
    </p:embeddedFont>
    <p:embeddedFont>
      <p:font typeface="Mosk Bold 700" panose="02000506000000020004" pitchFamily="2" charset="0"/>
      <p:bold r:id="rId1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19" autoAdjust="0"/>
    <p:restoredTop sz="94665" autoAdjust="0"/>
  </p:normalViewPr>
  <p:slideViewPr>
    <p:cSldViewPr snapToGrid="0">
      <p:cViewPr>
        <p:scale>
          <a:sx n="75" d="100"/>
          <a:sy n="75" d="100"/>
        </p:scale>
        <p:origin x="1824" y="6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font" Target="fonts/font7.fntdata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8.fntdata"/><Relationship Id="rId15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9.fntdata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11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.fntdata"/><Relationship Id="rId148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12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fonts/font2.fntdata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07/04/2022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lify.com/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bucks.co.kr/index.do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fonts.google.com/specimen/Nanum+Gothic?subset=korean&amp;query=nanum#standard-sty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6.png"/><Relationship Id="rId4" Type="http://schemas.openxmlformats.org/officeDocument/2006/relationships/image" Target="../media/image9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nts.google.com/icons" TargetMode="Externa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rbucks.co.kr/index.do" TargetMode="Externa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hyperlink" Target="https://elice.i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inflear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s://fabulous-llama-eefc15.netlify.app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mong.com/search?type=gigs&amp;keyword=%ED%8D%BC%EB%B8%94%EB%A6%AC%EC%8B%B1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xenosign/star-buck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delivr.com/package/npm/reset-css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 </a:t>
            </a: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6</a:t>
            </a:r>
            <a:r>
              <a:rPr lang="en-US" altLang="ko-KR" sz="5400" baseline="300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EEED230-F446-62A7-9A46-C94243E2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10513" y="2580689"/>
            <a:ext cx="3551424" cy="371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Starbucks Korea - YouTube">
            <a:extLst>
              <a:ext uri="{FF2B5EF4-FFF2-40B4-BE49-F238E27FC236}">
                <a16:creationId xmlns:a16="http://schemas.microsoft.com/office/drawing/2014/main" id="{765C89D3-F5CC-F9C4-96AC-0946BCF6E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400050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467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D9BC3F-DAFF-EA4F-115C-CE8505979B04}"/>
              </a:ext>
            </a:extLst>
          </p:cNvPr>
          <p:cNvSpPr txBox="1"/>
          <p:nvPr/>
        </p:nvSpPr>
        <p:spPr>
          <a:xfrm>
            <a:off x="812800" y="751344"/>
            <a:ext cx="94615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&lt;!-- </a:t>
            </a:r>
            <a:r>
              <a:rPr lang="en-US" altLang="ko-KR" dirty="0" err="1"/>
              <a:t>Opengraph</a:t>
            </a:r>
            <a:r>
              <a:rPr lang="en-US" altLang="ko-KR" dirty="0"/>
              <a:t> --&gt;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og:type</a:t>
            </a:r>
            <a:r>
              <a:rPr lang="en-US" altLang="ko-KR" dirty="0"/>
              <a:t>" content="website"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og:site_name</a:t>
            </a:r>
            <a:r>
              <a:rPr lang="en-US" altLang="ko-KR" dirty="0"/>
              <a:t>" content="Starbucks"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og:title</a:t>
            </a:r>
            <a:r>
              <a:rPr lang="en-US" altLang="ko-KR" dirty="0"/>
              <a:t>" content="Starbucks Coffee Korea"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og:description</a:t>
            </a:r>
            <a:r>
              <a:rPr lang="en-US" altLang="ko-KR" dirty="0"/>
              <a:t>" content="</a:t>
            </a:r>
            <a:r>
              <a:rPr lang="ko-KR" altLang="en-US" dirty="0"/>
              <a:t>스타벅스는 세계에서 가장 큰 다국적 커피 전문점으로</a:t>
            </a:r>
            <a:r>
              <a:rPr lang="en-US" altLang="ko-KR" dirty="0"/>
              <a:t>, 64</a:t>
            </a:r>
            <a:r>
              <a:rPr lang="ko-KR" altLang="en-US" dirty="0"/>
              <a:t>개국에서 총 </a:t>
            </a:r>
            <a:r>
              <a:rPr lang="en-US" altLang="ko-KR" dirty="0"/>
              <a:t>23,187</a:t>
            </a:r>
            <a:r>
              <a:rPr lang="ko-KR" altLang="en-US" dirty="0"/>
              <a:t>개의 매점을 운영하고 있습니다</a:t>
            </a:r>
            <a:r>
              <a:rPr lang="en-US" altLang="ko-KR" dirty="0"/>
              <a:t>."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og:image</a:t>
            </a:r>
            <a:r>
              <a:rPr lang="en-US" altLang="ko-KR" dirty="0"/>
              <a:t>" content="./images/starbucks_seo.jpg"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og:url</a:t>
            </a:r>
            <a:r>
              <a:rPr lang="en-US" altLang="ko-KR" dirty="0"/>
              <a:t>" content="https://incandescent-custard-f663b9.netlify.app/" /&gt;</a:t>
            </a:r>
          </a:p>
          <a:p>
            <a:endParaRPr lang="en-US" altLang="ko-KR" dirty="0"/>
          </a:p>
          <a:p>
            <a:r>
              <a:rPr lang="en-US" altLang="ko-KR" dirty="0"/>
              <a:t>    &lt;!-- </a:t>
            </a:r>
            <a:r>
              <a:rPr lang="en-US" altLang="ko-KR" dirty="0" err="1"/>
              <a:t>Twittercard</a:t>
            </a:r>
            <a:r>
              <a:rPr lang="en-US" altLang="ko-KR" dirty="0"/>
              <a:t> --&gt;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twitter:card</a:t>
            </a:r>
            <a:r>
              <a:rPr lang="en-US" altLang="ko-KR" dirty="0"/>
              <a:t>" content="summary"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twitter:site</a:t>
            </a:r>
            <a:r>
              <a:rPr lang="en-US" altLang="ko-KR" dirty="0"/>
              <a:t>" content="Starbucks"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twitter:title</a:t>
            </a:r>
            <a:r>
              <a:rPr lang="en-US" altLang="ko-KR" dirty="0"/>
              <a:t>" content="Starbucks Coffee Korea"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twitter:description</a:t>
            </a:r>
            <a:r>
              <a:rPr lang="en-US" altLang="ko-KR" dirty="0"/>
              <a:t>" content="</a:t>
            </a:r>
            <a:r>
              <a:rPr lang="ko-KR" altLang="en-US" dirty="0"/>
              <a:t>스타벅스는 세계에서 가장 큰 다국적 커피 전문점으로</a:t>
            </a:r>
            <a:r>
              <a:rPr lang="en-US" altLang="ko-KR" dirty="0"/>
              <a:t>, 64</a:t>
            </a:r>
            <a:r>
              <a:rPr lang="ko-KR" altLang="en-US" dirty="0"/>
              <a:t>개국에서 총 </a:t>
            </a:r>
            <a:r>
              <a:rPr lang="en-US" altLang="ko-KR" dirty="0"/>
              <a:t>23,187</a:t>
            </a:r>
            <a:r>
              <a:rPr lang="ko-KR" altLang="en-US" dirty="0"/>
              <a:t>개의 매점을 운영하고 있습니다</a:t>
            </a:r>
            <a:r>
              <a:rPr lang="en-US" altLang="ko-KR" dirty="0"/>
              <a:t>."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twitter:image</a:t>
            </a:r>
            <a:r>
              <a:rPr lang="en-US" altLang="ko-KR" dirty="0"/>
              <a:t>" content="./images/starbucks_seo.jpg" /&gt;</a:t>
            </a:r>
          </a:p>
          <a:p>
            <a:r>
              <a:rPr lang="en-US" altLang="ko-KR" dirty="0"/>
              <a:t>    &lt;meta property="</a:t>
            </a:r>
            <a:r>
              <a:rPr lang="en-US" altLang="ko-KR" dirty="0" err="1"/>
              <a:t>twitter:url</a:t>
            </a:r>
            <a:r>
              <a:rPr lang="en-US" altLang="ko-KR" dirty="0"/>
              <a:t>" content="https://incandescent-custard-f663b9.netlify.app/" /&gt;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2966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알라딘: 해 봐야 알지">
            <a:extLst>
              <a:ext uri="{FF2B5EF4-FFF2-40B4-BE49-F238E27FC236}">
                <a16:creationId xmlns:a16="http://schemas.microsoft.com/office/drawing/2014/main" id="{3A0ED8C7-A52B-CFF3-BBD5-CCD0A4386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647700"/>
            <a:ext cx="47625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698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2151152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9424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협업하기">
            <a:extLst>
              <a:ext uri="{FF2B5EF4-FFF2-40B4-BE49-F238E27FC236}">
                <a16:creationId xmlns:a16="http://schemas.microsoft.com/office/drawing/2014/main" id="{6C2B15E5-3ED4-9E53-7A8C-DBCD5B843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1362075"/>
            <a:ext cx="619125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223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React 프로젝트 Netlify에 배포하기">
            <a:extLst>
              <a:ext uri="{FF2B5EF4-FFF2-40B4-BE49-F238E27FC236}">
                <a16:creationId xmlns:a16="http://schemas.microsoft.com/office/drawing/2014/main" id="{7DC3AED1-F990-525A-E279-AD0437B01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907" y="1589177"/>
            <a:ext cx="7158185" cy="255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3101D1-77F1-8FD8-EBAE-143FFEEB8DD5}"/>
              </a:ext>
            </a:extLst>
          </p:cNvPr>
          <p:cNvSpPr txBox="1"/>
          <p:nvPr/>
        </p:nvSpPr>
        <p:spPr>
          <a:xfrm>
            <a:off x="3048000" y="489949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https://www.netlify.com/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28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4C62D-F935-20FB-0330-2A2E19AF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44" y="709439"/>
            <a:ext cx="9987806" cy="205423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C1EA20FC-EBA2-7BEB-F374-53A8D0790D48}"/>
              </a:ext>
            </a:extLst>
          </p:cNvPr>
          <p:cNvSpPr/>
          <p:nvPr/>
        </p:nvSpPr>
        <p:spPr>
          <a:xfrm rot="13101030">
            <a:off x="9915525" y="103964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F0A2F7-BB0F-A7B4-0656-BCEA7865B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52" y="2152273"/>
            <a:ext cx="3362623" cy="426332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A914DEE-C312-6BD9-99F6-C9D035D1E9D7}"/>
              </a:ext>
            </a:extLst>
          </p:cNvPr>
          <p:cNvSpPr/>
          <p:nvPr/>
        </p:nvSpPr>
        <p:spPr>
          <a:xfrm rot="13101030">
            <a:off x="4467225" y="418289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2E14A9-6CE5-D0A2-0C64-E3A7AB2B8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33160"/>
            <a:ext cx="3287898" cy="35015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6B99D28-9C0F-03FC-41BA-AA25DEEA23B3}"/>
              </a:ext>
            </a:extLst>
          </p:cNvPr>
          <p:cNvSpPr/>
          <p:nvPr/>
        </p:nvSpPr>
        <p:spPr>
          <a:xfrm rot="13101030">
            <a:off x="8870581" y="49163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707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EB3659-DF00-05F8-BD45-05D93827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405" y="195262"/>
            <a:ext cx="685919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706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5EF3A62-449B-F09E-221C-58280538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628" y="157162"/>
            <a:ext cx="5896743" cy="654367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71ABC0A-3F94-994A-B6CE-66219A467C3A}"/>
              </a:ext>
            </a:extLst>
          </p:cNvPr>
          <p:cNvSpPr/>
          <p:nvPr/>
        </p:nvSpPr>
        <p:spPr>
          <a:xfrm rot="8472058">
            <a:off x="4603381" y="573546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4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C84266-2034-8AFA-4172-76E0B083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910" y="497189"/>
            <a:ext cx="6444179" cy="5863622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8D480A7-44C9-94A0-9EEF-11130AB9634D}"/>
              </a:ext>
            </a:extLst>
          </p:cNvPr>
          <p:cNvSpPr/>
          <p:nvPr/>
        </p:nvSpPr>
        <p:spPr>
          <a:xfrm rot="13013462">
            <a:off x="4584331" y="323991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366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1FC102E-A937-2C16-CF06-0FD1DEA31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758" y="866485"/>
            <a:ext cx="6868484" cy="4153480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863BB03-2EC4-8CA7-4956-797A3E3560A8}"/>
              </a:ext>
            </a:extLst>
          </p:cNvPr>
          <p:cNvSpPr/>
          <p:nvPr/>
        </p:nvSpPr>
        <p:spPr>
          <a:xfrm rot="13013462">
            <a:off x="3755656" y="458294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59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26A0CFA-3795-91EB-13E5-B7AE748B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403" y="304800"/>
            <a:ext cx="7649194" cy="5346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99A0D-43DF-A253-25D0-88FB43D805AF}"/>
              </a:ext>
            </a:extLst>
          </p:cNvPr>
          <p:cNvSpPr txBox="1"/>
          <p:nvPr/>
        </p:nvSpPr>
        <p:spPr>
          <a:xfrm>
            <a:off x="3048000" y="59632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416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2A6EEE-431B-9728-3C67-E9EF9403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274" y="428387"/>
            <a:ext cx="5051451" cy="60012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BC76EC3-CFC9-EF79-DE31-D733FD6887CC}"/>
              </a:ext>
            </a:extLst>
          </p:cNvPr>
          <p:cNvSpPr/>
          <p:nvPr/>
        </p:nvSpPr>
        <p:spPr>
          <a:xfrm rot="13013462">
            <a:off x="7746631" y="5570726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729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5423A7-E88D-CE0E-47C9-CC504541E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923" y="368856"/>
            <a:ext cx="4742153" cy="6120288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254B791-B2F5-841E-69D4-30D969CF682D}"/>
              </a:ext>
            </a:extLst>
          </p:cNvPr>
          <p:cNvSpPr/>
          <p:nvPr/>
        </p:nvSpPr>
        <p:spPr>
          <a:xfrm rot="8288225">
            <a:off x="4689106" y="505637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9161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FC5E16A-20BE-DF36-4791-B1C0010F2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455" y="313033"/>
            <a:ext cx="6857090" cy="643012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94F4125-AC20-94E0-6196-6D8A50CF8E60}"/>
              </a:ext>
            </a:extLst>
          </p:cNvPr>
          <p:cNvSpPr/>
          <p:nvPr/>
        </p:nvSpPr>
        <p:spPr>
          <a:xfrm rot="8288225">
            <a:off x="4879604" y="373240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5969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51FB8-8693-924F-5C1D-B9A0E2024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905" y="204787"/>
            <a:ext cx="4816190" cy="644842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0CEF50CA-6329-A495-07BA-9890AA89CCE0}"/>
              </a:ext>
            </a:extLst>
          </p:cNvPr>
          <p:cNvSpPr/>
          <p:nvPr/>
        </p:nvSpPr>
        <p:spPr>
          <a:xfrm rot="8288225">
            <a:off x="4412880" y="5646928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560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CABEFE6-F48B-7E49-39DB-E364B97AF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98" y="385114"/>
            <a:ext cx="8418403" cy="60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55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99A301-A745-8029-9ABE-68DE8757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390" y="1811072"/>
            <a:ext cx="6463219" cy="323585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D7BC915-8975-C65B-17E9-A934CF9405F2}"/>
              </a:ext>
            </a:extLst>
          </p:cNvPr>
          <p:cNvSpPr/>
          <p:nvPr/>
        </p:nvSpPr>
        <p:spPr>
          <a:xfrm rot="8288225">
            <a:off x="6127380" y="296087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438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Netlify </a:t>
            </a:r>
            <a:r>
              <a:rPr lang="ko-KR" altLang="en-US" dirty="0"/>
              <a:t>주의점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메인 페이지는 반드시 </a:t>
            </a:r>
            <a:r>
              <a:rPr lang="en-US" altLang="ko-KR" dirty="0">
                <a:solidFill>
                  <a:schemeClr val="accent2"/>
                </a:solidFill>
              </a:rPr>
              <a:t>index.html</a:t>
            </a:r>
          </a:p>
          <a:p>
            <a:r>
              <a:rPr lang="ko-KR" altLang="en-US" dirty="0"/>
              <a:t>자 그럼 정상적으로 </a:t>
            </a:r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en-US" altLang="ko-KR" dirty="0"/>
              <a:t> </a:t>
            </a:r>
            <a:r>
              <a:rPr lang="ko-KR" altLang="en-US" dirty="0"/>
              <a:t>가 작동을 하는지 확인해 볼까요</a:t>
            </a:r>
            <a:r>
              <a:rPr lang="en-US" altLang="ko-KR" dirty="0"/>
              <a:t>?</a:t>
            </a:r>
          </a:p>
          <a:p>
            <a:endParaRPr lang="en-US" altLang="ko-KR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6BB8B6-D7A5-11D7-7427-63875D019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08939"/>
            <a:ext cx="2792506" cy="28163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76A455-B27D-A9BD-DAD5-445C88AB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801" y="3865086"/>
            <a:ext cx="6296904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3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7524749" y="1687831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29373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 Family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6953305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귀 엽 고 작은 소년 머리 벡터 일러스트 레이 션 디자인 로열티 무료 사진, 그림, 이미지 그리고 스톡포토그래피. Image  95999090.">
            <a:extLst>
              <a:ext uri="{FF2B5EF4-FFF2-40B4-BE49-F238E27FC236}">
                <a16:creationId xmlns:a16="http://schemas.microsoft.com/office/drawing/2014/main" id="{9BDB76AD-CC9F-8AB9-F822-A0E3C2C3D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2018년에 크롬은 정말로 빠를까요?">
            <a:extLst>
              <a:ext uri="{FF2B5EF4-FFF2-40B4-BE49-F238E27FC236}">
                <a16:creationId xmlns:a16="http://schemas.microsoft.com/office/drawing/2014/main" id="{6E059A27-C97B-9787-A28C-E3C842B1B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27" y="2978620"/>
            <a:ext cx="3708774" cy="185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2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자바스크립트(JavaScript) 공부하자">
            <a:extLst>
              <a:ext uri="{FF2B5EF4-FFF2-40B4-BE49-F238E27FC236}">
                <a16:creationId xmlns:a16="http://schemas.microsoft.com/office/drawing/2014/main" id="{2B57F4AC-8469-AB57-1F5B-874E73F4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144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7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1845562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1456764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3908333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208290-CC62-E58A-8560-2488EDDD4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4183853"/>
            <a:ext cx="7358903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992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https://fonts.google.com/specimen/Nanum+Gothic?subset=korean&amp;query=nanum#standard-styles</a:t>
            </a:r>
            <a:endParaRPr lang="en-US" altLang="ko-KR" dirty="0"/>
          </a:p>
          <a:p>
            <a:r>
              <a:rPr lang="ko-KR" altLang="en-US" dirty="0"/>
              <a:t>폰트 두께 선택</a:t>
            </a:r>
            <a:r>
              <a:rPr lang="en-US" altLang="ko-KR" dirty="0"/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89EA59-077E-59F8-D06D-783F35A6D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892" y="2927840"/>
            <a:ext cx="2210108" cy="372479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DFD1C0C-47D2-F367-2CAD-A71681325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579" y="2927840"/>
            <a:ext cx="2724530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3450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나눔 고딕을 적용하자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Reset CSS </a:t>
            </a:r>
            <a:r>
              <a:rPr lang="ko-KR" altLang="en-US" dirty="0"/>
              <a:t>다음</a:t>
            </a:r>
            <a:r>
              <a:rPr lang="en-US" altLang="ko-KR" dirty="0"/>
              <a:t>, Main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 이전</a:t>
            </a:r>
            <a:r>
              <a:rPr lang="en-US" altLang="ko-KR" dirty="0"/>
              <a:t>!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"https://fonts.googleapis.com"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preconnect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"https://fonts.gstatic.com"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"https://fonts.googleapis.com/css2?family=Nanum+Gothic:wght@400;700;800&amp;display=swap"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7373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4FA80-89F0-1E73-A505-DB305D22D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 에도 적용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FF557-4F77-4E64-F34D-85ED2AE62002}"/>
              </a:ext>
            </a:extLst>
          </p:cNvPr>
          <p:cNvSpPr txBox="1"/>
          <p:nvPr/>
        </p:nvSpPr>
        <p:spPr>
          <a:xfrm>
            <a:off x="591671" y="14711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Gothic'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962571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5A35C04-A4AE-A634-351E-E2280909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94" y="443850"/>
            <a:ext cx="7230484" cy="1295581"/>
          </a:xfrm>
          <a:prstGeom prst="rect">
            <a:avLst/>
          </a:prstGeom>
        </p:spPr>
      </p:pic>
      <p:pic>
        <p:nvPicPr>
          <p:cNvPr id="3074" name="Picture 2" descr="Chrome: 빠르고 안전한 브라우저 - Google Play 앱">
            <a:extLst>
              <a:ext uri="{FF2B5EF4-FFF2-40B4-BE49-F238E27FC236}">
                <a16:creationId xmlns:a16="http://schemas.microsoft.com/office/drawing/2014/main" id="{57BF5D79-D818-BB84-9766-11B3475C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810418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사파리 아이콘 에 Yosemite Flat Icons">
            <a:extLst>
              <a:ext uri="{FF2B5EF4-FFF2-40B4-BE49-F238E27FC236}">
                <a16:creationId xmlns:a16="http://schemas.microsoft.com/office/drawing/2014/main" id="{7785F232-6C3D-9EF7-9BFB-E72AF4D91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8" y="4414032"/>
            <a:ext cx="1858026" cy="185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1103F0-9C5E-4B1B-93F8-9ECF758990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3489" y="2020654"/>
            <a:ext cx="7287642" cy="1076475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F9807031-F8A1-3C87-649D-900B7066FFAB}"/>
              </a:ext>
            </a:extLst>
          </p:cNvPr>
          <p:cNvSpPr/>
          <p:nvPr/>
        </p:nvSpPr>
        <p:spPr>
          <a:xfrm>
            <a:off x="5629835" y="1495549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B661F13-2C8F-47C2-5C39-1AAE842481E3}"/>
              </a:ext>
            </a:extLst>
          </p:cNvPr>
          <p:cNvSpPr/>
          <p:nvPr/>
        </p:nvSpPr>
        <p:spPr>
          <a:xfrm>
            <a:off x="5629834" y="5056453"/>
            <a:ext cx="1201271" cy="43927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7709D8-8278-CB83-71AE-582CCA5469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94" y="3760872"/>
            <a:ext cx="7358903" cy="12955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A9968A-322B-E087-AFCC-270393AA9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855" y="5495723"/>
            <a:ext cx="7287642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9906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Icon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가져다 쓰기</a:t>
            </a:r>
          </a:p>
        </p:txBody>
      </p:sp>
    </p:spTree>
    <p:extLst>
      <p:ext uri="{BB962C8B-B14F-4D97-AF65-F5344CB8AC3E}">
        <p14:creationId xmlns:p14="http://schemas.microsoft.com/office/powerpoint/2010/main" val="70619720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BD459F7-C5AA-C790-46D2-6341E553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9" y="1670482"/>
            <a:ext cx="1263396" cy="108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22612A-52A3-C011-2D19-6B48FCE55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645" y="1670482"/>
            <a:ext cx="1163076" cy="108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848EA1-C37A-A196-1BE2-53EFF0A18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661" y="1670482"/>
            <a:ext cx="1516154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34AF7B5-21D0-9B23-6938-4F98BBE43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756" y="1670482"/>
            <a:ext cx="1113061" cy="1080000"/>
          </a:xfrm>
          <a:prstGeom prst="rect">
            <a:avLst/>
          </a:prstGeom>
        </p:spPr>
      </p:pic>
      <p:sp>
        <p:nvSpPr>
          <p:cNvPr id="12" name="제목 4">
            <a:extLst>
              <a:ext uri="{FF2B5EF4-FFF2-40B4-BE49-F238E27FC236}">
                <a16:creationId xmlns:a16="http://schemas.microsoft.com/office/drawing/2014/main" id="{E3151337-EF8B-4F70-B98B-39E17A17A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이번엔 구글 아이콘을 가져다 써요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410D1D6B-BB62-955D-31CC-FCE689222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이런 아이콘들이 존재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갓 구글 것을 한번 써보죠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6"/>
              </a:rPr>
              <a:t>https://fonts.google.com/icons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49059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BC3949F-D2EB-1C0C-6CBF-FDEA6C9B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825047"/>
            <a:ext cx="10327341" cy="52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676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867EA1-98EB-2E52-EC34-CEA814013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7" y="1252647"/>
            <a:ext cx="2928840" cy="5112295"/>
          </a:xfrm>
          <a:prstGeom prst="rect">
            <a:avLst/>
          </a:prstGeom>
        </p:spPr>
      </p:pic>
      <p:sp>
        <p:nvSpPr>
          <p:cNvPr id="8" name="제목 4">
            <a:extLst>
              <a:ext uri="{FF2B5EF4-FFF2-40B4-BE49-F238E27FC236}">
                <a16:creationId xmlns:a16="http://schemas.microsoft.com/office/drawing/2014/main" id="{E6392F91-862E-5B78-6D13-8B7A586CD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스타일로 커스터마이징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B285F1-057F-CA1A-D9B5-4537FD989F2D}"/>
              </a:ext>
            </a:extLst>
          </p:cNvPr>
          <p:cNvSpPr txBox="1"/>
          <p:nvPr/>
        </p:nvSpPr>
        <p:spPr>
          <a:xfrm>
            <a:off x="3893301" y="3145722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큰 범주의 두께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10042-4038-EEE5-3C20-1F28A50B3DD6}"/>
              </a:ext>
            </a:extLst>
          </p:cNvPr>
          <p:cNvSpPr txBox="1"/>
          <p:nvPr/>
        </p:nvSpPr>
        <p:spPr>
          <a:xfrm>
            <a:off x="3893301" y="4006334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작은 범주의 두께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세부 두께 조정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92E1CE-8487-C7FD-8918-9C2AA04BEC45}"/>
              </a:ext>
            </a:extLst>
          </p:cNvPr>
          <p:cNvSpPr txBox="1"/>
          <p:nvPr/>
        </p:nvSpPr>
        <p:spPr>
          <a:xfrm>
            <a:off x="3893300" y="228511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공간 채우기 여부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5330B2-EB66-AAC0-A80C-A0B30BACA98C}"/>
              </a:ext>
            </a:extLst>
          </p:cNvPr>
          <p:cNvSpPr txBox="1"/>
          <p:nvPr/>
        </p:nvSpPr>
        <p:spPr>
          <a:xfrm>
            <a:off x="3893300" y="4889358"/>
            <a:ext cx="6827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 크기 기본값 설정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크기에 따라 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weight, Grade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값 자동 조절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)</a:t>
            </a:r>
          </a:p>
          <a:p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- 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광학적으로 똑같아 보이도록 설정</a:t>
            </a:r>
          </a:p>
        </p:txBody>
      </p:sp>
    </p:spTree>
    <p:extLst>
      <p:ext uri="{BB962C8B-B14F-4D97-AF65-F5344CB8AC3E}">
        <p14:creationId xmlns:p14="http://schemas.microsoft.com/office/powerpoint/2010/main" val="49807008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6B45A63-5742-1F7D-630E-8B26523D7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69" y="1605403"/>
            <a:ext cx="1724266" cy="2248214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A5C42071-02F2-8034-167C-C896A7160FF0}"/>
              </a:ext>
            </a:extLst>
          </p:cNvPr>
          <p:cNvSpPr/>
          <p:nvPr/>
        </p:nvSpPr>
        <p:spPr>
          <a:xfrm rot="13546409">
            <a:off x="2317381" y="31411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FD2A5A-CBF4-5BDA-923F-E76473B71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248" y="1370385"/>
            <a:ext cx="1945621" cy="5239691"/>
          </a:xfrm>
          <a:prstGeom prst="rect">
            <a:avLst/>
          </a:prstGeom>
        </p:spPr>
      </p:pic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원하는 아이콘 클릭 후</a:t>
            </a:r>
            <a:r>
              <a:rPr lang="en-US" altLang="ko-KR" dirty="0"/>
              <a:t>, </a:t>
            </a:r>
            <a:r>
              <a:rPr lang="ko-KR" altLang="en-US" dirty="0"/>
              <a:t>가져오기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098" name="Picture 2" descr="파이터 | 슈퍼 스매시브라더스 얼티밋 | 닌텐도">
            <a:extLst>
              <a:ext uri="{FF2B5EF4-FFF2-40B4-BE49-F238E27FC236}">
                <a16:creationId xmlns:a16="http://schemas.microsoft.com/office/drawing/2014/main" id="{4BB4FD68-E10E-3D96-678A-C33C95922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297" y="1325563"/>
            <a:ext cx="1557179" cy="168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SS - 위키백과, 우리 모두의 백과사전">
            <a:extLst>
              <a:ext uri="{FF2B5EF4-FFF2-40B4-BE49-F238E27FC236}">
                <a16:creationId xmlns:a16="http://schemas.microsoft.com/office/drawing/2014/main" id="{7A1179DD-E0D6-1EEF-EE1B-D26B8EA0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502" y="5044986"/>
            <a:ext cx="917443" cy="129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ML - 위키백과, 우리 모두의 백과사전">
            <a:extLst>
              <a:ext uri="{FF2B5EF4-FFF2-40B4-BE49-F238E27FC236}">
                <a16:creationId xmlns:a16="http://schemas.microsoft.com/office/drawing/2014/main" id="{AECFA887-7E1F-713A-4718-1E685CD05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972" y="3353634"/>
            <a:ext cx="149250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29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자바스크립트(JavaScript) 공부하자">
            <a:extLst>
              <a:ext uri="{FF2B5EF4-FFF2-40B4-BE49-F238E27FC236}">
                <a16:creationId xmlns:a16="http://schemas.microsoft.com/office/drawing/2014/main" id="{2B57F4AC-8469-AB57-1F5B-874E73F4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14400"/>
            <a:ext cx="50292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Without | Short Movie">
            <a:extLst>
              <a:ext uri="{FF2B5EF4-FFF2-40B4-BE49-F238E27FC236}">
                <a16:creationId xmlns:a16="http://schemas.microsoft.com/office/drawing/2014/main" id="{E49FD9E8-CE10-6FE8-0061-7426BE81E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2686050"/>
            <a:ext cx="30765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610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/>
              <a:t>크기는 폰트 </a:t>
            </a:r>
            <a:r>
              <a:rPr lang="en-US" altLang="ko-KR" dirty="0"/>
              <a:t>Size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조절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왜냐</a:t>
            </a:r>
            <a:r>
              <a:rPr lang="en-US" altLang="ko-KR" dirty="0"/>
              <a:t>!?</a:t>
            </a:r>
          </a:p>
          <a:p>
            <a:r>
              <a:rPr lang="ko-KR" altLang="en-US" dirty="0" err="1"/>
              <a:t>폰트니까</a:t>
            </a:r>
            <a:r>
              <a:rPr lang="en-US" altLang="ko-KR" dirty="0"/>
              <a:t>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6B9C7E-41D6-B865-2FA1-BC34FE4D9BB2}"/>
              </a:ext>
            </a:extLst>
          </p:cNvPr>
          <p:cNvSpPr txBox="1"/>
          <p:nvPr/>
        </p:nvSpPr>
        <p:spPr>
          <a:xfrm>
            <a:off x="690282" y="3129249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.material-symbols-outlined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font-variation-settings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wght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'GRAD'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opsz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826509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만들기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882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동아출판사 포켓몬스터 남자버전 모험의 시작 지영장 - YouTube">
            <a:extLst>
              <a:ext uri="{FF2B5EF4-FFF2-40B4-BE49-F238E27FC236}">
                <a16:creationId xmlns:a16="http://schemas.microsoft.com/office/drawing/2014/main" id="{10DDD491-C2C7-DEA0-40C5-280441F3D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06" y="1142159"/>
            <a:ext cx="8130988" cy="457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02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나의 첫 면접후기 - 부제 : 브라우저에 url 를 입력했을 때 벌어지는 일">
            <a:extLst>
              <a:ext uri="{FF2B5EF4-FFF2-40B4-BE49-F238E27FC236}">
                <a16:creationId xmlns:a16="http://schemas.microsoft.com/office/drawing/2014/main" id="{6459B8AC-9E5B-995F-9A9B-FC4A218F3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88" y="783291"/>
            <a:ext cx="7055224" cy="529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7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F2B54F-D3AE-3929-F0DA-B0CEAA80F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824078"/>
            <a:ext cx="11555438" cy="1209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0F2B90-C4AB-8C0D-37A5-92988A69D4A3}"/>
              </a:ext>
            </a:extLst>
          </p:cNvPr>
          <p:cNvSpPr txBox="1"/>
          <p:nvPr/>
        </p:nvSpPr>
        <p:spPr>
          <a:xfrm>
            <a:off x="3048000" y="18956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https://www.starbucks.co.kr/index.do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9338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C493CD-A11D-D228-ED6F-BE33BF84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69" y="1512799"/>
            <a:ext cx="1079386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5893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7CDF81-DF3A-79C3-5B67-9734541D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/>
              <a:t>, </a:t>
            </a:r>
            <a:r>
              <a:rPr lang="ko-KR" altLang="en-US" dirty="0"/>
              <a:t>스타벅스 헤더 서브 메뉴 만들기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3C29F29-C9A6-A9A4-D0CF-79C71C3B4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28391"/>
            <a:ext cx="10830017" cy="5232207"/>
          </a:xfrm>
        </p:spPr>
        <p:txBody>
          <a:bodyPr>
            <a:normAutofit fontScale="925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헤더 배경색 </a:t>
            </a:r>
            <a:r>
              <a:rPr lang="en-US" altLang="ko-KR" dirty="0">
                <a:sym typeface="Wingdings" panose="05000000000000000000" pitchFamily="2" charset="2"/>
              </a:rPr>
              <a:t>: #f6f5ef / </a:t>
            </a:r>
            <a:r>
              <a:rPr lang="ko-KR" altLang="en-US" dirty="0">
                <a:sym typeface="Wingdings" panose="05000000000000000000" pitchFamily="2" charset="2"/>
              </a:rPr>
              <a:t>헤더 아래 테두리 </a:t>
            </a:r>
            <a:r>
              <a:rPr lang="en-US" altLang="ko-KR" dirty="0">
                <a:sym typeface="Wingdings" panose="05000000000000000000" pitchFamily="2" charset="2"/>
              </a:rPr>
              <a:t>: 1px solid #c8c8c8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Inner 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1100px, 120px;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로고 이미지 </a:t>
            </a:r>
            <a:r>
              <a:rPr lang="en-US" altLang="ko-KR" dirty="0">
                <a:sym typeface="Wingdings" panose="05000000000000000000" pitchFamily="2" charset="2"/>
              </a:rPr>
              <a:t>: </a:t>
            </a:r>
            <a:r>
              <a:rPr lang="ko-KR" altLang="en-US" dirty="0">
                <a:sym typeface="Wingdings" panose="05000000000000000000" pitchFamily="2" charset="2"/>
              </a:rPr>
              <a:t>높이 </a:t>
            </a:r>
            <a:r>
              <a:rPr lang="en-US" altLang="ko-KR" dirty="0">
                <a:sym typeface="Wingdings" panose="05000000000000000000" pitchFamily="2" charset="2"/>
              </a:rPr>
              <a:t>75px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서브 메뉴 아이템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err="1">
                <a:sym typeface="Wingdings" panose="05000000000000000000" pitchFamily="2" charset="2"/>
              </a:rPr>
              <a:t>글자색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: #656565  hover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r>
              <a:rPr lang="en-US" altLang="ko-KR" dirty="0">
                <a:sym typeface="Wingdings" panose="05000000000000000000" pitchFamily="2" charset="2"/>
              </a:rPr>
              <a:t>, #000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Padding: 10px 15px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Font-size: 12px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검색 창 테두리 색 </a:t>
            </a:r>
            <a:r>
              <a:rPr lang="en-US" altLang="ko-KR" dirty="0">
                <a:sym typeface="Wingdings" panose="05000000000000000000" pitchFamily="2" charset="2"/>
              </a:rPr>
              <a:t>: #00704A</a:t>
            </a:r>
          </a:p>
        </p:txBody>
      </p:sp>
    </p:spTree>
    <p:extLst>
      <p:ext uri="{BB962C8B-B14F-4D97-AF65-F5344CB8AC3E}">
        <p14:creationId xmlns:p14="http://schemas.microsoft.com/office/powerpoint/2010/main" val="13493971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245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과제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1746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89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과제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074" name="Picture 2" descr="숙제(宿題)">
            <a:extLst>
              <a:ext uri="{FF2B5EF4-FFF2-40B4-BE49-F238E27FC236}">
                <a16:creationId xmlns:a16="http://schemas.microsoft.com/office/drawing/2014/main" id="{607941DA-396D-4767-4D7F-128320BE9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61"/>
          <a:stretch/>
        </p:blipFill>
        <p:spPr bwMode="auto">
          <a:xfrm>
            <a:off x="3686175" y="2671763"/>
            <a:ext cx="4819650" cy="35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3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과제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엘리스</a:t>
            </a:r>
            <a:r>
              <a:rPr lang="ko-KR" altLang="en-US" dirty="0"/>
              <a:t> 코딩 헤더 클론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2"/>
              </a:rPr>
              <a:t>https://elice.io/</a:t>
            </a:r>
            <a:endParaRPr lang="en-US" altLang="ko-KR" dirty="0"/>
          </a:p>
          <a:p>
            <a:r>
              <a:rPr lang="ko-KR" altLang="en-US" dirty="0" err="1"/>
              <a:t>엘리스</a:t>
            </a:r>
            <a:r>
              <a:rPr lang="ko-KR" altLang="en-US" dirty="0"/>
              <a:t> 코딩의 헤더를 따라 만드시면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7258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요즘 누가 '모델하우스' 가요?”…메타버스 도입되는 아파트 분양시장 [부동산360]&quot;- 헤럴드경제">
            <a:extLst>
              <a:ext uri="{FF2B5EF4-FFF2-40B4-BE49-F238E27FC236}">
                <a16:creationId xmlns:a16="http://schemas.microsoft.com/office/drawing/2014/main" id="{649BE8C4-1F67-8E89-F9CD-1D295E240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95300"/>
            <a:ext cx="5680038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모델하우스서 최신 인테리어 상담…롯데百 상인점 '한샘 리하우스' 오픈 - 경북일보 - 굿데이 굿뉴스">
            <a:extLst>
              <a:ext uri="{FF2B5EF4-FFF2-40B4-BE49-F238E27FC236}">
                <a16:creationId xmlns:a16="http://schemas.microsoft.com/office/drawing/2014/main" id="{4C3A4179-A3F3-A98D-E99C-EE9CD0C4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599" y="2133599"/>
            <a:ext cx="5516827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049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rajephon lab - 개비스콘 짤 생성기">
            <a:extLst>
              <a:ext uri="{FF2B5EF4-FFF2-40B4-BE49-F238E27FC236}">
                <a16:creationId xmlns:a16="http://schemas.microsoft.com/office/drawing/2014/main" id="{147AC534-EF10-CF99-C810-37A9DC280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09738"/>
            <a:ext cx="457200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940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171,135 Thirsty Stock Photos, Pictures &amp; Royalty-Free Images - iStock">
            <a:extLst>
              <a:ext uri="{FF2B5EF4-FFF2-40B4-BE49-F238E27FC236}">
                <a16:creationId xmlns:a16="http://schemas.microsoft.com/office/drawing/2014/main" id="{233751BF-DF5E-A852-6B35-D8D0DA0A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48590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38C47F34-7D90-0CF2-C376-1D0DEC76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25" y="2276475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92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Brain Signals To Body When It's Had Enough Water; Not So For Food : The  Salt : NPR">
            <a:extLst>
              <a:ext uri="{FF2B5EF4-FFF2-40B4-BE49-F238E27FC236}">
                <a16:creationId xmlns:a16="http://schemas.microsoft.com/office/drawing/2014/main" id="{29416B7A-9E47-FD46-40F2-10A4280F9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2" y="503634"/>
            <a:ext cx="7800975" cy="58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자바스크립트(JavaScript) 공부하자">
            <a:extLst>
              <a:ext uri="{FF2B5EF4-FFF2-40B4-BE49-F238E27FC236}">
                <a16:creationId xmlns:a16="http://schemas.microsoft.com/office/drawing/2014/main" id="{13AEB906-4E06-32E4-CE14-85BF78763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238249"/>
            <a:ext cx="23050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098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홈 | 기초튼튼">
            <a:extLst>
              <a:ext uri="{FF2B5EF4-FFF2-40B4-BE49-F238E27FC236}">
                <a16:creationId xmlns:a16="http://schemas.microsoft.com/office/drawing/2014/main" id="{BBA47EF1-B73D-DF17-E28C-A27981E3F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167" y="659167"/>
            <a:ext cx="5539666" cy="55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872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밥 아저씨가 '참 쉽죠?' 말고 했던 또 다른 말 - 오마이뉴스 모바일">
            <a:extLst>
              <a:ext uri="{FF2B5EF4-FFF2-40B4-BE49-F238E27FC236}">
                <a16:creationId xmlns:a16="http://schemas.microsoft.com/office/drawing/2014/main" id="{FBFC0704-269B-DB00-D8EE-9866D0BF2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038225"/>
            <a:ext cx="57150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372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ML - 위키백과, 우리 모두의 백과사전">
            <a:extLst>
              <a:ext uri="{FF2B5EF4-FFF2-40B4-BE49-F238E27FC236}">
                <a16:creationId xmlns:a16="http://schemas.microsoft.com/office/drawing/2014/main" id="{29D0F4DF-EDA2-BF36-33AD-4C92786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1" y="895350"/>
            <a:ext cx="570547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09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ream The Black Eyed Peas - Let's Get It Started [Joel Reth Bootleg] 🔥  Free DL by Joel Reth [Remixes/Bootlegs] | Listen online for free on  SoundCloud">
            <a:extLst>
              <a:ext uri="{FF2B5EF4-FFF2-40B4-BE49-F238E27FC236}">
                <a16:creationId xmlns:a16="http://schemas.microsoft.com/office/drawing/2014/main" id="{D3A5A741-3149-0881-1192-59817F8C0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72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76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6C2D239-DEC8-DF83-EF0D-AF844683ACB8}"/>
              </a:ext>
            </a:extLst>
          </p:cNvPr>
          <p:cNvSpPr txBox="1"/>
          <p:nvPr/>
        </p:nvSpPr>
        <p:spPr>
          <a:xfrm>
            <a:off x="3048000" y="90454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https://www.inflearn.com/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D4C55F-8A27-43AE-5F42-92266F32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" y="1864606"/>
            <a:ext cx="11803122" cy="7621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67215-07B0-6169-F345-BE9DE395303C}"/>
              </a:ext>
            </a:extLst>
          </p:cNvPr>
          <p:cNvSpPr txBox="1"/>
          <p:nvPr/>
        </p:nvSpPr>
        <p:spPr>
          <a:xfrm>
            <a:off x="3048000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4"/>
              </a:rPr>
              <a:t>https://fabulous-llama-eefc15.netlify.app/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0E4F9F-2F30-298C-1C3C-02685570C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43" y="4261241"/>
            <a:ext cx="11603114" cy="67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7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구성 파악하기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로고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Nav</a:t>
            </a:r>
            <a:r>
              <a:rPr lang="ko-KR" altLang="en-US" dirty="0"/>
              <a:t> 메뉴</a:t>
            </a:r>
            <a:endParaRPr lang="en-US" altLang="ko-KR" dirty="0"/>
          </a:p>
          <a:p>
            <a:r>
              <a:rPr lang="ko-KR" altLang="en-US" dirty="0" err="1"/>
              <a:t>검색창</a:t>
            </a:r>
            <a:endParaRPr lang="en-US" altLang="ko-KR" dirty="0"/>
          </a:p>
          <a:p>
            <a:r>
              <a:rPr lang="ko-KR" altLang="en-US" dirty="0"/>
              <a:t>추가 메뉴</a:t>
            </a:r>
            <a:endParaRPr lang="en-US" altLang="ko-KR" dirty="0"/>
          </a:p>
          <a:p>
            <a:r>
              <a:rPr lang="ko-KR" altLang="en-US" dirty="0"/>
              <a:t>로그인</a:t>
            </a:r>
            <a:r>
              <a:rPr lang="en-US" altLang="ko-KR" dirty="0"/>
              <a:t> / </a:t>
            </a:r>
            <a:r>
              <a:rPr lang="ko-KR" altLang="en-US" dirty="0"/>
              <a:t>회원가입 버튼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137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로 옮기자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그전에 배울 게 있어요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B. E. M</a:t>
            </a:r>
          </a:p>
          <a:p>
            <a:r>
              <a:rPr lang="en-US" altLang="ko-KR" dirty="0">
                <a:solidFill>
                  <a:schemeClr val="accent2"/>
                </a:solidFill>
              </a:rPr>
              <a:t>Block / Element / Modifier</a:t>
            </a:r>
            <a:r>
              <a:rPr lang="en-US" altLang="ko-KR" dirty="0"/>
              <a:t>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/>
              <a:t>CSS </a:t>
            </a:r>
            <a:r>
              <a:rPr lang="ko-KR" altLang="en-US" dirty="0"/>
              <a:t>클래스 이름을 짓는 방법이죠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이게 기본적 룰을 가지고 통일이 되어야</a:t>
            </a:r>
            <a:r>
              <a:rPr lang="en-US" altLang="ko-KR" dirty="0"/>
              <a:t>, </a:t>
            </a:r>
            <a:r>
              <a:rPr lang="ko-KR" altLang="en-US" dirty="0"/>
              <a:t>서로 협업하기 좋아요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</a:t>
            </a:r>
            <a:endParaRPr lang="en-US" altLang="ko-KR" dirty="0"/>
          </a:p>
          <a:p>
            <a:r>
              <a:rPr lang="ko-KR" altLang="en-US" dirty="0"/>
              <a:t>추후에 배울 </a:t>
            </a:r>
            <a:r>
              <a:rPr lang="en-US" altLang="ko-KR" dirty="0"/>
              <a:t>SCSS </a:t>
            </a:r>
            <a:r>
              <a:rPr lang="ko-KR" altLang="en-US" dirty="0"/>
              <a:t>등과 함께 사용할 때 편리합니다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43331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A30B1E6-A048-1FBD-5984-D49BB1236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082" y="1538180"/>
            <a:ext cx="8677835" cy="321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47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C5FDAF-CD81-15D9-5AAD-DC9691B72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4162"/>
            <a:ext cx="11277600" cy="49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890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BEM, </a:t>
            </a:r>
            <a:r>
              <a:rPr lang="en-US" altLang="ko-KR" dirty="0">
                <a:solidFill>
                  <a:schemeClr val="accent2"/>
                </a:solidFill>
              </a:rPr>
              <a:t>Block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가장 바깥쪽 상위 요소인 독립적 블록</a:t>
            </a:r>
            <a:endParaRPr lang="en-US" altLang="ko-KR" dirty="0"/>
          </a:p>
          <a:p>
            <a:r>
              <a:rPr lang="ko-KR" altLang="en-US" dirty="0"/>
              <a:t>재사용이 가능</a:t>
            </a:r>
            <a:endParaRPr lang="en-US" altLang="ko-KR" dirty="0"/>
          </a:p>
          <a:p>
            <a:pPr lvl="1"/>
            <a:r>
              <a:rPr lang="ko-KR" altLang="en-US" dirty="0"/>
              <a:t>재사용을 위해 </a:t>
            </a:r>
            <a:r>
              <a:rPr lang="en-US" altLang="ko-KR" dirty="0"/>
              <a:t>margin, padding </a:t>
            </a:r>
            <a:r>
              <a:rPr lang="ko-KR" altLang="en-US" dirty="0"/>
              <a:t>값을 적용하지 않는 것이 보통</a:t>
            </a:r>
            <a:endParaRPr lang="en-US" altLang="ko-KR" dirty="0"/>
          </a:p>
          <a:p>
            <a:r>
              <a:rPr lang="ko-KR" altLang="en-US" dirty="0"/>
              <a:t>블록은 블록을 하위 요소로 가질 수 있음</a:t>
            </a:r>
            <a:endParaRPr lang="en-US" altLang="ko-KR" dirty="0"/>
          </a:p>
          <a:p>
            <a:r>
              <a:rPr lang="ko-KR" altLang="en-US" dirty="0"/>
              <a:t>가장 바깥 상위 요소이므로 바로 클래스 </a:t>
            </a:r>
            <a:r>
              <a:rPr lang="ko-KR" altLang="en-US" dirty="0" err="1"/>
              <a:t>선택자</a:t>
            </a:r>
            <a:r>
              <a:rPr lang="ko-KR" altLang="en-US" dirty="0"/>
              <a:t> 사용이 가능</a:t>
            </a:r>
            <a:endParaRPr lang="en-US" altLang="ko-KR" dirty="0"/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9908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BEM, </a:t>
            </a:r>
            <a:r>
              <a:rPr lang="en-US" altLang="ko-KR" dirty="0">
                <a:solidFill>
                  <a:schemeClr val="accent2"/>
                </a:solidFill>
              </a:rPr>
              <a:t>Element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블록에 종속 되는 하위요소</a:t>
            </a:r>
            <a:endParaRPr lang="en-US" altLang="ko-KR" dirty="0"/>
          </a:p>
          <a:p>
            <a:r>
              <a:rPr lang="ko-KR" altLang="en-US" dirty="0"/>
              <a:t>소속 된 블록에 의존적</a:t>
            </a:r>
            <a:endParaRPr lang="en-US" altLang="ko-KR" dirty="0"/>
          </a:p>
          <a:p>
            <a:pPr lvl="1"/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다른 블록에 들어가면 </a:t>
            </a:r>
            <a:r>
              <a:rPr lang="ko-KR" altLang="en-US" dirty="0" err="1"/>
              <a:t>이상해지겠죠</a:t>
            </a:r>
            <a:r>
              <a:rPr lang="en-US" altLang="ko-KR" dirty="0"/>
              <a:t>?</a:t>
            </a:r>
          </a:p>
          <a:p>
            <a:r>
              <a:rPr lang="ko-KR" altLang="en-US" dirty="0">
                <a:solidFill>
                  <a:srgbClr val="00B050"/>
                </a:solidFill>
              </a:rPr>
              <a:t>연결 방식 </a:t>
            </a:r>
            <a:r>
              <a:rPr lang="en-US" altLang="ko-KR" dirty="0">
                <a:solidFill>
                  <a:srgbClr val="00B050"/>
                </a:solidFill>
              </a:rPr>
              <a:t>: __ </a:t>
            </a:r>
            <a:r>
              <a:rPr lang="ko-KR" altLang="en-US" dirty="0">
                <a:solidFill>
                  <a:srgbClr val="00B050"/>
                </a:solidFill>
              </a:rPr>
              <a:t>를 이용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 err="1">
                <a:solidFill>
                  <a:srgbClr val="00B050"/>
                </a:solidFill>
              </a:rPr>
              <a:t>언더바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>
                <a:solidFill>
                  <a:srgbClr val="00B050"/>
                </a:solidFill>
              </a:rPr>
              <a:t>x 2)</a:t>
            </a:r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block__element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header__logo__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image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98721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BEM, </a:t>
            </a:r>
            <a:r>
              <a:rPr lang="en-US" altLang="ko-KR" dirty="0">
                <a:solidFill>
                  <a:schemeClr val="accent2"/>
                </a:solidFill>
              </a:rPr>
              <a:t>Modifier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블록에 종속 되는 하위요소</a:t>
            </a:r>
            <a:endParaRPr lang="en-US" altLang="ko-KR" dirty="0"/>
          </a:p>
          <a:p>
            <a:r>
              <a:rPr lang="ko-KR" altLang="en-US" dirty="0" err="1"/>
              <a:t>엘리먼트의</a:t>
            </a:r>
            <a:r>
              <a:rPr lang="ko-KR" altLang="en-US" dirty="0"/>
              <a:t> 모양 또는 속성이 변형 된 경우 사용</a:t>
            </a:r>
            <a:endParaRPr lang="en-US" altLang="ko-KR" dirty="0"/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기능은 같지만 모양이 다른 경우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모양은 같지만 기능이 다른 경우 등에 적용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 방식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: --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를 이용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하이픈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x 2)</a:t>
            </a: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Ex</a:t>
            </a:r>
          </a:p>
          <a:p>
            <a:pPr lvl="1"/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--red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{}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--blue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--primary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pPr lvl="1"/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44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SS - 위키백과, 우리 모두의 백과사전">
            <a:extLst>
              <a:ext uri="{FF2B5EF4-FFF2-40B4-BE49-F238E27FC236}">
                <a16:creationId xmlns:a16="http://schemas.microsoft.com/office/drawing/2014/main" id="{3AE519F1-F118-C212-A639-98DB1A496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439" y="895350"/>
            <a:ext cx="3507161" cy="494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ML - 위키백과, 우리 모두의 백과사전">
            <a:extLst>
              <a:ext uri="{FF2B5EF4-FFF2-40B4-BE49-F238E27FC236}">
                <a16:creationId xmlns:a16="http://schemas.microsoft.com/office/drawing/2014/main" id="{29D0F4DF-EDA2-BF36-33AD-4C92786CD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6" y="895350"/>
            <a:ext cx="5705475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8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로 옮기자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5829557-2121-6714-83A4-6FFFA46B9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</a:t>
            </a: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logo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menu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participation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Header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의 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button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부분</a:t>
            </a:r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0528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Fontawesome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  <a:r>
              <a:rPr lang="en-US" altLang="ko-KR" dirty="0"/>
              <a:t>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페이지를 만들다 보면 아이콘을 쓸 일이 많아요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그런데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, </a:t>
            </a:r>
            <a:r>
              <a:rPr lang="ko-KR" altLang="en-US" dirty="0" err="1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우리한테</a:t>
            </a:r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디자이너가 없다면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개발자가 직접 모든 아이콘을 그릴 수는 없겠죠</a:t>
            </a:r>
            <a:r>
              <a:rPr lang="en-US" altLang="ko-KR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?</a:t>
            </a:r>
          </a:p>
          <a:p>
            <a:r>
              <a:rPr lang="en-US" altLang="ko-KR" dirty="0" err="1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Fontawesome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을 사용하면 됩니다</a:t>
            </a:r>
            <a:r>
              <a:rPr lang="en-US" altLang="ko-KR" dirty="0">
                <a:solidFill>
                  <a:srgbClr val="000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https://fontawesome.com/</a:t>
            </a:r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lvl="1"/>
            <a:endParaRPr lang="en-US" altLang="ko-KR" dirty="0">
              <a:solidFill>
                <a:srgbClr val="000000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180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C6B3484-0820-BE5B-B475-E6A6FA355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335" y="565654"/>
            <a:ext cx="5047328" cy="25552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2141CE-622A-2960-07E4-DF5A73E2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66" y="3653554"/>
            <a:ext cx="10040667" cy="2429052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C872B1D-71EB-DD73-546B-D138D04C55BA}"/>
              </a:ext>
            </a:extLst>
          </p:cNvPr>
          <p:cNvSpPr/>
          <p:nvPr/>
        </p:nvSpPr>
        <p:spPr>
          <a:xfrm rot="13546409">
            <a:off x="5553639" y="2778295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27FBA599-2C34-AE9C-A099-92D013230D28}"/>
              </a:ext>
            </a:extLst>
          </p:cNvPr>
          <p:cNvSpPr/>
          <p:nvPr/>
        </p:nvSpPr>
        <p:spPr>
          <a:xfrm rot="13546409">
            <a:off x="9901522" y="488031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68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9FD0A35-A920-52F4-F599-39153995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69" y="1260009"/>
            <a:ext cx="5087060" cy="5306165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FD8C5881-2977-DA14-A34C-4060389114FE}"/>
              </a:ext>
            </a:extLst>
          </p:cNvPr>
          <p:cNvSpPr/>
          <p:nvPr/>
        </p:nvSpPr>
        <p:spPr>
          <a:xfrm rot="13546409">
            <a:off x="7247968" y="592446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F5C46F5-1D5F-169A-B5B9-46E6FB7C4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784" y="179061"/>
            <a:ext cx="7030431" cy="47631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4748AD-BF83-4A9C-70B1-621DBD83D8FB}"/>
              </a:ext>
            </a:extLst>
          </p:cNvPr>
          <p:cNvSpPr/>
          <p:nvPr/>
        </p:nvSpPr>
        <p:spPr>
          <a:xfrm rot="13546409">
            <a:off x="9309850" y="45599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04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445384-91EE-A4B4-8284-C6168E70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743" y="748553"/>
            <a:ext cx="3134512" cy="5360894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71B6A6E-7378-58D9-63C6-0BF85D0707DC}"/>
              </a:ext>
            </a:extLst>
          </p:cNvPr>
          <p:cNvSpPr/>
          <p:nvPr/>
        </p:nvSpPr>
        <p:spPr>
          <a:xfrm rot="13546409">
            <a:off x="7229868" y="570536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92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D198E64-4866-22D4-91A3-1353EB049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41" y="525530"/>
            <a:ext cx="9977718" cy="205244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BA01985-55A0-AB8B-FF00-944AB3910FEE}"/>
              </a:ext>
            </a:extLst>
          </p:cNvPr>
          <p:cNvSpPr/>
          <p:nvPr/>
        </p:nvSpPr>
        <p:spPr>
          <a:xfrm rot="13546409">
            <a:off x="10717137" y="1330585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D4D8F7-6976-6BA7-4640-E5B5F950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817" y="3022553"/>
            <a:ext cx="7668695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19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248B87-80E6-8796-F03F-A1B8D262F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90" y="340122"/>
            <a:ext cx="8888065" cy="366763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4FD8A90-A4D0-3DC4-F071-FD9E459D9817}"/>
              </a:ext>
            </a:extLst>
          </p:cNvPr>
          <p:cNvSpPr/>
          <p:nvPr/>
        </p:nvSpPr>
        <p:spPr>
          <a:xfrm rot="13546409">
            <a:off x="4558384" y="313249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097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4CCCDF-32DB-0E93-A95D-0BC17BD2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48" y="687350"/>
            <a:ext cx="6467612" cy="4126697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3A79AA8-D835-C3E0-46CB-3B394E595435}"/>
              </a:ext>
            </a:extLst>
          </p:cNvPr>
          <p:cNvSpPr/>
          <p:nvPr/>
        </p:nvSpPr>
        <p:spPr>
          <a:xfrm rot="13546409">
            <a:off x="8440102" y="2418032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42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6D906B-DC2C-17C3-1162-40FB278DCFA2}"/>
              </a:ext>
            </a:extLst>
          </p:cNvPr>
          <p:cNvSpPr txBox="1"/>
          <p:nvPr/>
        </p:nvSpPr>
        <p:spPr>
          <a:xfrm>
            <a:off x="654423" y="655347"/>
            <a:ext cx="76468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"fa-solid fa-leaf"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inflearn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43B636-AC81-100D-6145-AB9DA0582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" b="11770"/>
          <a:stretch/>
        </p:blipFill>
        <p:spPr>
          <a:xfrm>
            <a:off x="1981200" y="2904332"/>
            <a:ext cx="8229600" cy="17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338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CSS </a:t>
            </a:r>
            <a:r>
              <a:rPr lang="ko-KR" altLang="en-US" dirty="0">
                <a:solidFill>
                  <a:schemeClr val="accent2"/>
                </a:solidFill>
              </a:rPr>
              <a:t>미리 선언</a:t>
            </a:r>
            <a:r>
              <a:rPr lang="ko-KR" altLang="en-US" dirty="0"/>
              <a:t>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접근 가능한 요소에 대한 </a:t>
            </a:r>
            <a:r>
              <a:rPr lang="en-US" altLang="ko-KR" dirty="0"/>
              <a:t>CSS </a:t>
            </a:r>
            <a:r>
              <a:rPr lang="ko-KR" altLang="en-US" dirty="0"/>
              <a:t>선택자를 미리 전부 선언해 놓습니다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CSS</a:t>
            </a:r>
            <a:r>
              <a:rPr lang="ko-KR" altLang="en-US" dirty="0"/>
              <a:t>만 보고 작업하다 보면 </a:t>
            </a:r>
            <a:r>
              <a:rPr lang="en-US" altLang="ko-KR" dirty="0"/>
              <a:t>HTML</a:t>
            </a:r>
            <a:r>
              <a:rPr lang="ko-KR" altLang="en-US" dirty="0"/>
              <a:t>의 구조 관계를 까먹거나</a:t>
            </a:r>
            <a:r>
              <a:rPr lang="en-US" altLang="ko-KR" dirty="0"/>
              <a:t>, CSS </a:t>
            </a:r>
            <a:r>
              <a:rPr lang="ko-KR" altLang="en-US" dirty="0"/>
              <a:t>처리가 필요한 요소를 지나치는 경우가 있는데 그러한 실수를 막아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해당 과정을 통해 </a:t>
            </a:r>
            <a:r>
              <a:rPr lang="en-US" altLang="ko-KR" dirty="0"/>
              <a:t>HTML</a:t>
            </a:r>
            <a:r>
              <a:rPr lang="ko-KR" altLang="en-US" dirty="0"/>
              <a:t>의 구조 파악 및 자신의 실수를 캐치 할 수 있죠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866475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크몽까지 내 능력! - kmong">
            <a:extLst>
              <a:ext uri="{FF2B5EF4-FFF2-40B4-BE49-F238E27FC236}">
                <a16:creationId xmlns:a16="http://schemas.microsoft.com/office/drawing/2014/main" id="{A839326A-74E8-59E5-E29D-A36123AB0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2438"/>
            <a:ext cx="11430000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96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343ED45-53AF-BE4C-D17E-82D8DAB2443A}"/>
              </a:ext>
            </a:extLst>
          </p:cNvPr>
          <p:cNvSpPr txBox="1"/>
          <p:nvPr/>
        </p:nvSpPr>
        <p:spPr>
          <a:xfrm>
            <a:off x="482600" y="782121"/>
            <a:ext cx="9029700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header__logo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header__menu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header__search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header__participation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header__participation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header__participation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header__button__login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.inner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header__button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2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2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header__button__register</a:t>
            </a:r>
            <a:r>
              <a:rPr lang="en-US" altLang="ko-KR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930455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하나하나 작업하기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Header</a:t>
            </a:r>
            <a:r>
              <a:rPr lang="en-US" altLang="ko-KR" dirty="0"/>
              <a:t> </a:t>
            </a:r>
            <a:r>
              <a:rPr lang="ko-KR" altLang="en-US" dirty="0"/>
              <a:t>영역 확인을 위한 배경 색상 설정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Inner</a:t>
            </a:r>
            <a:r>
              <a:rPr lang="en-US" altLang="ko-KR" dirty="0"/>
              <a:t> </a:t>
            </a:r>
            <a:r>
              <a:rPr lang="ko-KR" altLang="en-US" dirty="0"/>
              <a:t>영역 확인을 위한 배경 색상 설정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Inner</a:t>
            </a:r>
            <a:r>
              <a:rPr lang="en-US" altLang="ko-KR" dirty="0"/>
              <a:t> </a:t>
            </a:r>
            <a:r>
              <a:rPr lang="ko-KR" altLang="en-US" dirty="0"/>
              <a:t>는 고정 크기 부여</a:t>
            </a:r>
            <a:endParaRPr lang="en-US" altLang="ko-KR" dirty="0"/>
          </a:p>
          <a:p>
            <a:pPr lvl="1"/>
            <a:r>
              <a:rPr lang="en-US" altLang="ko-KR" dirty="0"/>
              <a:t>1200px / 64px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padding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32px</a:t>
            </a:r>
          </a:p>
          <a:p>
            <a:r>
              <a:rPr lang="ko-KR" altLang="en-US" dirty="0"/>
              <a:t>중앙 정렬</a:t>
            </a:r>
            <a:r>
              <a:rPr lang="en-US" altLang="ko-KR" dirty="0"/>
              <a:t>!?</a:t>
            </a:r>
          </a:p>
          <a:p>
            <a:r>
              <a:rPr lang="ko-KR" altLang="en-US" dirty="0"/>
              <a:t>각각 요소들을 가로로 배치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61369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하나하나 작업하기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Header</a:t>
            </a:r>
            <a:r>
              <a:rPr lang="ko-KR" altLang="en-US" dirty="0"/>
              <a:t>의 구성 요소가 단순하면 </a:t>
            </a:r>
            <a:r>
              <a:rPr lang="en-US" altLang="ko-KR" dirty="0"/>
              <a:t>Flex </a:t>
            </a:r>
            <a:r>
              <a:rPr lang="ko-KR" altLang="en-US" dirty="0"/>
              <a:t>의 </a:t>
            </a:r>
            <a:r>
              <a:rPr lang="en-US" altLang="ko-KR" dirty="0"/>
              <a:t>justify-content </a:t>
            </a:r>
            <a:r>
              <a:rPr lang="ko-KR" altLang="en-US" dirty="0"/>
              <a:t>만 사용해서 처리하는 방식이 간단</a:t>
            </a:r>
            <a:endParaRPr lang="en-US" altLang="ko-KR" dirty="0"/>
          </a:p>
          <a:p>
            <a:r>
              <a:rPr lang="ko-KR" altLang="en-US" dirty="0" err="1"/>
              <a:t>인프런의</a:t>
            </a:r>
            <a:r>
              <a:rPr lang="ko-KR" altLang="en-US" dirty="0"/>
              <a:t> 헤더는 어떨까요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크기를 조절해 보니 </a:t>
            </a:r>
            <a:r>
              <a:rPr lang="en-US" altLang="ko-KR" dirty="0"/>
              <a:t>flex </a:t>
            </a:r>
            <a:r>
              <a:rPr lang="ko-KR" altLang="en-US" dirty="0"/>
              <a:t>의 정렬은 아닌 듯 하네요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absolute </a:t>
            </a:r>
            <a:r>
              <a:rPr lang="ko-KR" altLang="en-US" dirty="0">
                <a:sym typeface="Wingdings" panose="05000000000000000000" pitchFamily="2" charset="2"/>
              </a:rPr>
              <a:t>를 쓴 것 같죠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일단 로고부터 시작해 봅시다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334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>
                <a:solidFill>
                  <a:schemeClr val="accent2"/>
                </a:solidFill>
              </a:rPr>
              <a:t>로고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로고 사이즈의 기본이 될 아이콘 크기 키우기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옆의 글자 크기도 아이콘 크기에 맞추기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태그의 효과는 필요 없으니 처리하기</a:t>
            </a:r>
            <a:endParaRPr lang="en-US" altLang="ko-KR" dirty="0"/>
          </a:p>
          <a:p>
            <a:r>
              <a:rPr lang="ko-KR" altLang="en-US" dirty="0"/>
              <a:t>로고 아이콘과 </a:t>
            </a:r>
            <a:r>
              <a:rPr lang="en-US" altLang="ko-KR" dirty="0"/>
              <a:t>&lt;a&gt; </a:t>
            </a:r>
            <a:r>
              <a:rPr lang="ko-KR" altLang="en-US" dirty="0"/>
              <a:t>태그의 크기 및 색상 변경</a:t>
            </a:r>
            <a:endParaRPr lang="en-US" altLang="ko-KR" dirty="0"/>
          </a:p>
          <a:p>
            <a:r>
              <a:rPr lang="ko-KR" altLang="en-US" dirty="0"/>
              <a:t>수직 중앙 정렬하기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여기서 </a:t>
            </a:r>
            <a:r>
              <a:rPr lang="en-US" altLang="ko-KR" dirty="0">
                <a:solidFill>
                  <a:srgbClr val="FF0000"/>
                </a:solidFill>
              </a:rPr>
              <a:t>flex </a:t>
            </a:r>
            <a:r>
              <a:rPr lang="en-US" altLang="ko-KR" dirty="0"/>
              <a:t>or</a:t>
            </a:r>
            <a:r>
              <a:rPr lang="en-US" altLang="ko-KR" dirty="0">
                <a:solidFill>
                  <a:srgbClr val="FF0000"/>
                </a:solidFill>
              </a:rPr>
              <a:t> absolute</a:t>
            </a:r>
            <a:r>
              <a:rPr lang="en-US" altLang="ko-KR" dirty="0"/>
              <a:t> </a:t>
            </a:r>
            <a:r>
              <a:rPr lang="ko-KR" altLang="en-US" dirty="0"/>
              <a:t>사용 정하기</a:t>
            </a:r>
            <a:r>
              <a:rPr lang="en-US" altLang="ko-KR" dirty="0"/>
              <a:t>!(</a:t>
            </a:r>
            <a:r>
              <a:rPr lang="ko-KR" altLang="en-US" dirty="0" err="1"/>
              <a:t>인프런</a:t>
            </a:r>
            <a:r>
              <a:rPr lang="ko-KR" altLang="en-US" dirty="0"/>
              <a:t> 헤더 움직임 보기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Flex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align-items / justify-content</a:t>
            </a:r>
          </a:p>
          <a:p>
            <a:pPr lvl="1"/>
            <a:r>
              <a:rPr lang="en-US" altLang="ko-KR" dirty="0"/>
              <a:t>Absolute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top: 0; bottom: 0; margin: auto;</a:t>
            </a:r>
          </a:p>
        </p:txBody>
      </p:sp>
    </p:spTree>
    <p:extLst>
      <p:ext uri="{BB962C8B-B14F-4D97-AF65-F5344CB8AC3E}">
        <p14:creationId xmlns:p14="http://schemas.microsoft.com/office/powerpoint/2010/main" val="1475688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>
                <a:solidFill>
                  <a:schemeClr val="accent2"/>
                </a:solidFill>
              </a:rPr>
              <a:t>로고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이상한 곳으로 중앙 정렬이 되는데요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Absolute </a:t>
            </a:r>
            <a:r>
              <a:rPr lang="ko-KR" altLang="en-US" dirty="0"/>
              <a:t>는 어디를 기준으로 포지션을 정한다고 </a:t>
            </a:r>
            <a:r>
              <a:rPr lang="ko-KR" altLang="en-US" dirty="0" err="1"/>
              <a:t>했었죠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부모 요소 중</a:t>
            </a:r>
            <a:r>
              <a:rPr lang="en-US" altLang="ko-KR" dirty="0"/>
              <a:t>, </a:t>
            </a:r>
            <a:r>
              <a:rPr lang="ko-KR" altLang="en-US" dirty="0"/>
              <a:t>포지션이 </a:t>
            </a:r>
            <a:r>
              <a:rPr lang="en-US" altLang="ko-KR" dirty="0"/>
              <a:t>static </a:t>
            </a:r>
            <a:r>
              <a:rPr lang="ko-KR" altLang="en-US" dirty="0"/>
              <a:t>이 아닌 부모가 없으므로 </a:t>
            </a:r>
            <a:r>
              <a:rPr lang="en-US" altLang="ko-KR" dirty="0">
                <a:sym typeface="Wingdings" panose="05000000000000000000" pitchFamily="2" charset="2"/>
              </a:rPr>
              <a:t> body</a:t>
            </a:r>
            <a:r>
              <a:rPr lang="ko-KR" altLang="en-US" dirty="0">
                <a:sym typeface="Wingdings" panose="05000000000000000000" pitchFamily="2" charset="2"/>
              </a:rPr>
              <a:t> 를 기준으로 잡았기 때문입니다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Inner </a:t>
            </a:r>
            <a:r>
              <a:rPr lang="ko-KR" altLang="en-US" dirty="0">
                <a:sym typeface="Wingdings" panose="05000000000000000000" pitchFamily="2" charset="2"/>
              </a:rPr>
              <a:t>에 </a:t>
            </a:r>
            <a:r>
              <a:rPr lang="en-US" altLang="ko-KR" dirty="0">
                <a:sym typeface="Wingdings" panose="05000000000000000000" pitchFamily="2" charset="2"/>
              </a:rPr>
              <a:t>position: relative; </a:t>
            </a:r>
            <a:r>
              <a:rPr lang="ko-KR" altLang="en-US" dirty="0">
                <a:sym typeface="Wingdings" panose="05000000000000000000" pitchFamily="2" charset="2"/>
              </a:rPr>
              <a:t>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3278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>
                <a:solidFill>
                  <a:schemeClr val="accent2"/>
                </a:solidFill>
              </a:rPr>
              <a:t>메뉴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Menu</a:t>
            </a:r>
            <a:r>
              <a:rPr lang="ko-KR" altLang="en-US" dirty="0"/>
              <a:t> 도 가로 배치가 필요해 보이죠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Menu </a:t>
            </a:r>
            <a:r>
              <a:rPr lang="ko-KR" altLang="en-US" dirty="0"/>
              <a:t>도 포지션은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absolute (top, bottom, margin)</a:t>
            </a:r>
          </a:p>
          <a:p>
            <a:r>
              <a:rPr lang="ko-KR" altLang="en-US" dirty="0"/>
              <a:t>위치 정하기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Absolute </a:t>
            </a:r>
            <a:r>
              <a:rPr lang="ko-KR" altLang="en-US" dirty="0"/>
              <a:t>가로 중앙 정렬 팁</a:t>
            </a:r>
            <a:endParaRPr lang="en-US" altLang="ko-KR" dirty="0"/>
          </a:p>
          <a:p>
            <a:pPr lvl="2"/>
            <a:r>
              <a:rPr lang="ko-KR" altLang="en-US" dirty="0"/>
              <a:t>부모 요소에 </a:t>
            </a:r>
            <a:r>
              <a:rPr lang="en-US" altLang="ko-KR" dirty="0"/>
              <a:t>text-align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자식이 여러 명이면 </a:t>
            </a:r>
            <a:r>
              <a:rPr lang="en-US" altLang="ko-KR" dirty="0">
                <a:sym typeface="Wingdings" panose="05000000000000000000" pitchFamily="2" charset="2"/>
              </a:rPr>
              <a:t>X</a:t>
            </a:r>
          </a:p>
          <a:p>
            <a:pPr lvl="2"/>
            <a:r>
              <a:rPr lang="en-US" altLang="ko-KR" dirty="0"/>
              <a:t>Left: 50% / transform: translate(-50%, 0);</a:t>
            </a:r>
          </a:p>
          <a:p>
            <a:r>
              <a:rPr lang="ko-KR" altLang="en-US" dirty="0"/>
              <a:t>하지만 </a:t>
            </a:r>
            <a:r>
              <a:rPr lang="ko-KR" altLang="en-US" dirty="0" err="1"/>
              <a:t>인프런은</a:t>
            </a:r>
            <a:r>
              <a:rPr lang="ko-KR" altLang="en-US" dirty="0"/>
              <a:t> 가로 중앙 정렬이 아니니 적절한 위치로 조절 필요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각각 메뉴에 </a:t>
            </a:r>
            <a:r>
              <a:rPr lang="en-US" altLang="ko-KR" dirty="0"/>
              <a:t>padding </a:t>
            </a:r>
            <a:r>
              <a:rPr lang="ko-KR" altLang="en-US" dirty="0"/>
              <a:t>적용</a:t>
            </a:r>
            <a:r>
              <a:rPr lang="en-US" altLang="ko-KR" dirty="0"/>
              <a:t>(</a:t>
            </a:r>
            <a:r>
              <a:rPr lang="ko-KR" altLang="en-US" dirty="0" err="1"/>
              <a:t>인프런</a:t>
            </a:r>
            <a:r>
              <a:rPr lang="ko-KR" altLang="en-US" dirty="0"/>
              <a:t> 헤더 참고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65949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>
                <a:solidFill>
                  <a:schemeClr val="accent2"/>
                </a:solidFill>
              </a:rPr>
              <a:t>메뉴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수직 정렬이 왜 안되죠</a:t>
            </a:r>
            <a:r>
              <a:rPr lang="en-US" altLang="ko-KR" dirty="0"/>
              <a:t>?</a:t>
            </a:r>
          </a:p>
          <a:p>
            <a:pPr lvl="1"/>
            <a:r>
              <a:rPr lang="en-US" altLang="ko-KR" dirty="0"/>
              <a:t>Margin </a:t>
            </a:r>
            <a:r>
              <a:rPr lang="ko-KR" altLang="en-US" dirty="0"/>
              <a:t>계산을 </a:t>
            </a:r>
            <a:r>
              <a:rPr lang="ko-KR" altLang="en-US" dirty="0" err="1"/>
              <a:t>해야하는데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Menu </a:t>
            </a:r>
            <a:r>
              <a:rPr lang="ko-KR" altLang="en-US" dirty="0"/>
              <a:t>의 높이 값이 없기 때문이죠</a:t>
            </a:r>
            <a:r>
              <a:rPr lang="en-US" altLang="ko-KR" dirty="0"/>
              <a:t>!</a:t>
            </a:r>
          </a:p>
          <a:p>
            <a:pPr lvl="2"/>
            <a:r>
              <a:rPr lang="en-US" altLang="ko-KR" dirty="0"/>
              <a:t>Font-size: 16px + padding (8 * 2)</a:t>
            </a:r>
            <a:r>
              <a:rPr lang="en-US" altLang="ko-KR" dirty="0" err="1"/>
              <a:t>px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32px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A </a:t>
            </a:r>
            <a:r>
              <a:rPr lang="ko-KR" altLang="en-US" dirty="0">
                <a:sym typeface="Wingdings" panose="05000000000000000000" pitchFamily="2" charset="2"/>
              </a:rPr>
              <a:t>태그 </a:t>
            </a:r>
            <a:r>
              <a:rPr lang="ko-KR" altLang="en-US" dirty="0" err="1">
                <a:sym typeface="Wingdings" panose="05000000000000000000" pitchFamily="2" charset="2"/>
              </a:rPr>
              <a:t>글자색</a:t>
            </a:r>
            <a:r>
              <a:rPr lang="ko-KR" altLang="en-US" dirty="0">
                <a:sym typeface="Wingdings" panose="05000000000000000000" pitchFamily="2" charset="2"/>
              </a:rPr>
              <a:t>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Hover </a:t>
            </a:r>
            <a:r>
              <a:rPr lang="ko-KR" altLang="en-US" dirty="0">
                <a:sym typeface="Wingdings" panose="05000000000000000000" pitchFamily="2" charset="2"/>
              </a:rPr>
              <a:t>효과 주기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8440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 err="1">
                <a:solidFill>
                  <a:schemeClr val="accent2"/>
                </a:solidFill>
              </a:rPr>
              <a:t>검색창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6"/>
            <a:ext cx="11248007" cy="5308847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검색 위치 </a:t>
            </a:r>
            <a:r>
              <a:rPr lang="ko-KR" altLang="en-US" dirty="0" err="1"/>
              <a:t>부터</a:t>
            </a:r>
            <a:r>
              <a:rPr lang="ko-KR" altLang="en-US" dirty="0"/>
              <a:t> 조절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Absolute(top, bottom, margin)</a:t>
            </a:r>
          </a:p>
          <a:p>
            <a:pPr lvl="1"/>
            <a:r>
              <a:rPr lang="en-US" altLang="ko-KR" dirty="0"/>
              <a:t>Right </a:t>
            </a:r>
            <a:r>
              <a:rPr lang="ko-KR" altLang="en-US" dirty="0"/>
              <a:t>값으로 적절히 배치</a:t>
            </a:r>
            <a:endParaRPr lang="en-US" altLang="ko-KR" dirty="0"/>
          </a:p>
          <a:p>
            <a:pPr lvl="1"/>
            <a:r>
              <a:rPr lang="ko-KR" altLang="en-US" dirty="0"/>
              <a:t>크기</a:t>
            </a:r>
            <a:r>
              <a:rPr lang="en-US" altLang="ko-KR" dirty="0"/>
              <a:t>(</a:t>
            </a:r>
            <a:r>
              <a:rPr lang="ko-KR" altLang="en-US" dirty="0"/>
              <a:t>높이</a:t>
            </a:r>
            <a:r>
              <a:rPr lang="en-US" altLang="ko-KR" dirty="0"/>
              <a:t>)</a:t>
            </a:r>
            <a:r>
              <a:rPr lang="ko-KR" altLang="en-US" dirty="0"/>
              <a:t>는 추후 </a:t>
            </a:r>
            <a:r>
              <a:rPr lang="en-US" altLang="ko-KR" dirty="0"/>
              <a:t>input </a:t>
            </a:r>
            <a:r>
              <a:rPr lang="ko-KR" altLang="en-US" dirty="0"/>
              <a:t>사이즈에 맞추어 조절 예정</a:t>
            </a:r>
            <a:endParaRPr lang="en-US" altLang="ko-KR" dirty="0"/>
          </a:p>
          <a:p>
            <a:r>
              <a:rPr lang="ko-KR" altLang="en-US" dirty="0" err="1"/>
              <a:t>인프런</a:t>
            </a:r>
            <a:r>
              <a:rPr lang="ko-KR" altLang="en-US" dirty="0"/>
              <a:t> 홈페이지 참고하기</a:t>
            </a:r>
            <a:endParaRPr lang="en-US" altLang="ko-KR" dirty="0"/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이 좀 크네요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개발자 도구로 확인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pPr lvl="1"/>
            <a:r>
              <a:rPr lang="ko-KR" altLang="en-US" dirty="0"/>
              <a:t>테두리 없음 </a:t>
            </a:r>
            <a:r>
              <a:rPr lang="en-US" altLang="ko-KR" dirty="0"/>
              <a:t>/ border-radius </a:t>
            </a:r>
            <a:r>
              <a:rPr lang="ko-KR" altLang="en-US" dirty="0"/>
              <a:t>적용 </a:t>
            </a:r>
            <a:r>
              <a:rPr lang="en-US" altLang="ko-KR" dirty="0"/>
              <a:t>/ input</a:t>
            </a:r>
            <a:r>
              <a:rPr lang="ko-KR" altLang="en-US" dirty="0"/>
              <a:t> 창이 회색</a:t>
            </a:r>
            <a:r>
              <a:rPr lang="en-US" altLang="ko-KR" dirty="0"/>
              <a:t>  / </a:t>
            </a:r>
            <a:r>
              <a:rPr lang="ko-KR" altLang="en-US" dirty="0"/>
              <a:t>글자가 </a:t>
            </a:r>
            <a:r>
              <a:rPr lang="ko-KR" altLang="en-US" dirty="0" err="1"/>
              <a:t>메뉴랑</a:t>
            </a:r>
            <a:r>
              <a:rPr lang="ko-KR" altLang="en-US" dirty="0"/>
              <a:t> 같은 크기</a:t>
            </a:r>
            <a:endParaRPr lang="en-US" altLang="ko-KR" dirty="0"/>
          </a:p>
          <a:p>
            <a:pPr lvl="1"/>
            <a:r>
              <a:rPr lang="ko-KR" altLang="en-US" dirty="0"/>
              <a:t>어</a:t>
            </a:r>
            <a:r>
              <a:rPr lang="en-US" altLang="ko-KR" dirty="0"/>
              <a:t>? Input</a:t>
            </a:r>
            <a:r>
              <a:rPr lang="ko-KR" altLang="en-US" dirty="0"/>
              <a:t>이 너무 커요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4802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 err="1">
                <a:solidFill>
                  <a:schemeClr val="accent2"/>
                </a:solidFill>
              </a:rPr>
              <a:t>검색창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ko-KR" altLang="en-US" dirty="0"/>
              <a:t>테두리가 회색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 테두리 방법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en-US" altLang="ko-KR" dirty="0"/>
              <a:t>Focus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en-US" altLang="ko-KR" dirty="0"/>
              <a:t>Outline </a:t>
            </a:r>
            <a:r>
              <a:rPr lang="ko-KR" altLang="en-US" dirty="0"/>
              <a:t>이 초록색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실제 효과와는 좀 다르네요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box-shadow </a:t>
            </a:r>
            <a:r>
              <a:rPr lang="ko-KR" altLang="en-US" dirty="0">
                <a:sym typeface="Wingdings" panose="05000000000000000000" pitchFamily="2" charset="2"/>
              </a:rPr>
              <a:t>로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효과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r>
              <a:rPr lang="ko-KR" altLang="en-US" dirty="0"/>
              <a:t>돋보기 아이콘 집어 넣기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포지션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크기는 </a:t>
            </a:r>
            <a:r>
              <a:rPr lang="en-US" altLang="ko-KR" dirty="0"/>
              <a:t>font-size </a:t>
            </a:r>
            <a:r>
              <a:rPr lang="ko-KR" altLang="en-US" dirty="0"/>
              <a:t>로 조절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02267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>
                <a:solidFill>
                  <a:schemeClr val="accent2"/>
                </a:solidFill>
              </a:rPr>
              <a:t>참여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포지션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위치 </a:t>
            </a:r>
            <a:r>
              <a:rPr lang="ko-KR" altLang="en-US" dirty="0" err="1"/>
              <a:t>부터</a:t>
            </a:r>
            <a:r>
              <a:rPr lang="ko-KR" altLang="en-US" dirty="0"/>
              <a:t> 잡기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높이 값 설정 및 중앙 정렬 효과 보기</a:t>
            </a:r>
            <a:endParaRPr lang="en-US" altLang="ko-KR" dirty="0"/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Hover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626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일이내 작업가능 웹퍼블리싱 작업해 드립니다. | 50000원부터 시작 가능한 총 평점 5점의 IT·프로그래밍, 웹, 프론트엔드·퍼블리싱  서비스 | 프리랜서마켓 No. 1 크몽">
            <a:extLst>
              <a:ext uri="{FF2B5EF4-FFF2-40B4-BE49-F238E27FC236}">
                <a16:creationId xmlns:a16="http://schemas.microsoft.com/office/drawing/2014/main" id="{19362C66-7A09-4251-1889-DA3008F9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104900"/>
            <a:ext cx="62103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66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>
                <a:solidFill>
                  <a:schemeClr val="accent2"/>
                </a:solidFill>
              </a:rPr>
              <a:t>버튼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아이템 가로 배치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포지션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제일 오른쪽이겠죠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포지션은 </a:t>
            </a:r>
            <a:r>
              <a:rPr lang="en-US" altLang="ko-KR" dirty="0"/>
              <a:t>padding </a:t>
            </a:r>
            <a:r>
              <a:rPr lang="ko-KR" altLang="en-US" dirty="0"/>
              <a:t>을 무시합니다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내부 아이템 정렬은 그냥 </a:t>
            </a:r>
            <a:r>
              <a:rPr lang="en-US" altLang="ko-KR" dirty="0"/>
              <a:t>flex </a:t>
            </a:r>
            <a:r>
              <a:rPr lang="ko-KR" altLang="en-US" dirty="0"/>
              <a:t>를 써도 될 것 같죠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수직 정렬은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안되는데</a:t>
            </a:r>
            <a:r>
              <a:rPr lang="en-US" altLang="ko-KR" dirty="0"/>
              <a:t>…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값이 없어 계산이 불가능한 상태라 그렇습니다</a:t>
            </a:r>
            <a:r>
              <a:rPr lang="en-US" altLang="ko-KR" dirty="0">
                <a:sym typeface="Wingdings" panose="05000000000000000000" pitchFamily="2" charset="2"/>
              </a:rPr>
              <a:t>!  </a:t>
            </a:r>
            <a:r>
              <a:rPr lang="ko-KR" altLang="en-US" dirty="0">
                <a:sym typeface="Wingdings" panose="05000000000000000000" pitchFamily="2" charset="2"/>
              </a:rPr>
              <a:t>높이를 헤더와 동일하게 주기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7883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</a:t>
            </a:r>
            <a:r>
              <a:rPr lang="en-US" altLang="ko-KR" dirty="0"/>
              <a:t> &gt; </a:t>
            </a:r>
            <a:r>
              <a:rPr lang="ko-KR" altLang="en-US" dirty="0">
                <a:solidFill>
                  <a:schemeClr val="accent2"/>
                </a:solidFill>
              </a:rPr>
              <a:t>버튼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각각 버튼을 작업해 봅시다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일단</a:t>
            </a:r>
            <a:r>
              <a:rPr lang="en-US" altLang="ko-KR" dirty="0"/>
              <a:t>, </a:t>
            </a:r>
            <a:r>
              <a:rPr lang="ko-KR" altLang="en-US" dirty="0" err="1"/>
              <a:t>인프런</a:t>
            </a:r>
            <a:r>
              <a:rPr lang="ko-KR" altLang="en-US" dirty="0"/>
              <a:t> 페이지를 참고</a:t>
            </a:r>
            <a:endParaRPr lang="en-US" altLang="ko-KR" dirty="0"/>
          </a:p>
          <a:p>
            <a:r>
              <a:rPr lang="ko-KR" altLang="en-US" dirty="0"/>
              <a:t>높이</a:t>
            </a:r>
            <a:r>
              <a:rPr lang="en-US" altLang="ko-KR" dirty="0"/>
              <a:t>, </a:t>
            </a:r>
            <a:r>
              <a:rPr lang="ko-KR" altLang="en-US" dirty="0"/>
              <a:t>테두리</a:t>
            </a:r>
            <a:r>
              <a:rPr lang="en-US" altLang="ko-KR" dirty="0"/>
              <a:t>, border-</a:t>
            </a:r>
            <a:r>
              <a:rPr lang="en-US" altLang="ko-KR" dirty="0" err="1"/>
              <a:t>radious</a:t>
            </a:r>
            <a:r>
              <a:rPr lang="en-US" altLang="ko-KR" dirty="0"/>
              <a:t>, padding,</a:t>
            </a:r>
            <a:r>
              <a:rPr lang="ko-KR" altLang="en-US" dirty="0"/>
              <a:t> </a:t>
            </a:r>
            <a:r>
              <a:rPr lang="en-US" altLang="ko-KR" dirty="0"/>
              <a:t>box-sizing, cursor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ko-KR" altLang="en-US" dirty="0"/>
              <a:t>한 줄 글자 중앙 정렬은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각각 버튼의 특성</a:t>
            </a:r>
            <a:r>
              <a:rPr lang="en-US" altLang="ko-KR" dirty="0"/>
              <a:t>(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글자 색상</a:t>
            </a:r>
            <a:r>
              <a:rPr lang="en-US" altLang="ko-KR" dirty="0"/>
              <a:t>, margin</a:t>
            </a:r>
            <a:r>
              <a:rPr lang="ko-KR" altLang="en-US" dirty="0"/>
              <a:t> 조절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7386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88D454-214C-7DD0-7F30-7614F245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96" y="3621041"/>
            <a:ext cx="11069595" cy="6573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DFAEF4-FB43-8D45-43FB-9FD081BE7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96" y="2027655"/>
            <a:ext cx="11069595" cy="64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31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owyourealme GIF - Showyourealme - Discover &amp; Share GIFs">
            <a:extLst>
              <a:ext uri="{FF2B5EF4-FFF2-40B4-BE49-F238E27FC236}">
                <a16:creationId xmlns:a16="http://schemas.microsoft.com/office/drawing/2014/main" id="{320E466B-E837-4BCA-047D-3DD089F4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1061469"/>
            <a:ext cx="4794250" cy="47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405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7524749" y="1687831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55627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379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1506" name="Picture 2" descr="여름노레] &quot;꿍따리 샤바라&quot; (1996) - 클론 노래">
            <a:extLst>
              <a:ext uri="{FF2B5EF4-FFF2-40B4-BE49-F238E27FC236}">
                <a16:creationId xmlns:a16="http://schemas.microsoft.com/office/drawing/2014/main" id="{E35B9EEE-7AE7-BFD9-A06D-CAB5B46F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719" y="3113835"/>
            <a:ext cx="3508562" cy="333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747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DF8923F4-F696-FAB0-E204-2A1325B2A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16"/>
          <a:stretch/>
        </p:blipFill>
        <p:spPr bwMode="auto">
          <a:xfrm>
            <a:off x="963292" y="600634"/>
            <a:ext cx="5320967" cy="309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D27C8C7-1C46-B0B3-5CD6-521375682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16"/>
          <a:stretch/>
        </p:blipFill>
        <p:spPr bwMode="auto">
          <a:xfrm>
            <a:off x="5907741" y="3164541"/>
            <a:ext cx="5320967" cy="309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29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3169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Git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Clone, Pull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58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Clone!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21506" name="Picture 2" descr="여름노레] &quot;꿍따리 샤바라&quot; (1996) - 클론 노래">
            <a:extLst>
              <a:ext uri="{FF2B5EF4-FFF2-40B4-BE49-F238E27FC236}">
                <a16:creationId xmlns:a16="http://schemas.microsoft.com/office/drawing/2014/main" id="{E35B9EEE-7AE7-BFD9-A06D-CAB5B46F2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719" y="3113835"/>
            <a:ext cx="3508562" cy="333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83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1일이내 작업가능 웹퍼블리싱 작업해 드립니다. | 50000원부터 시작 가능한 총 평점 5점의 IT·프로그래밍, 웹, 프론트엔드·퍼블리싱  서비스 | 프리랜서마켓 No. 1 크몽">
            <a:extLst>
              <a:ext uri="{FF2B5EF4-FFF2-40B4-BE49-F238E27FC236}">
                <a16:creationId xmlns:a16="http://schemas.microsoft.com/office/drawing/2014/main" id="{19362C66-7A09-4251-1889-DA3008F95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495300"/>
            <a:ext cx="62103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55E52B-41B5-0FAE-B1CE-2525EA4E4195}"/>
              </a:ext>
            </a:extLst>
          </p:cNvPr>
          <p:cNvSpPr txBox="1"/>
          <p:nvPr/>
        </p:nvSpPr>
        <p:spPr>
          <a:xfrm>
            <a:off x="3048000" y="54393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https://kmong.com/search?type=gigs&amp;keyword=%ED%8D%BC%EB%B8%94%EB%A6%AC%EC%8B%B1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498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D692330F-60D4-2BF0-4B32-C19868A0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144" y="1253518"/>
            <a:ext cx="8543712" cy="43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1347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회사끼리 협업 잘 하는 법">
            <a:extLst>
              <a:ext uri="{FF2B5EF4-FFF2-40B4-BE49-F238E27FC236}">
                <a16:creationId xmlns:a16="http://schemas.microsoft.com/office/drawing/2014/main" id="{C7E98EA2-4DDB-4B68-1736-9A31B3C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47" y="1429870"/>
            <a:ext cx="8353505" cy="39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7331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소스 코드 | 다음영화">
            <a:extLst>
              <a:ext uri="{FF2B5EF4-FFF2-40B4-BE49-F238E27FC236}">
                <a16:creationId xmlns:a16="http://schemas.microsoft.com/office/drawing/2014/main" id="{D2D42762-9C78-F31B-117C-E185AE18C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10" y="455015"/>
            <a:ext cx="4127780" cy="59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7040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5D3365-ADD3-15AE-F5EE-A2AFD3B22510}"/>
              </a:ext>
            </a:extLst>
          </p:cNvPr>
          <p:cNvSpPr txBox="1"/>
          <p:nvPr/>
        </p:nvSpPr>
        <p:spPr>
          <a:xfrm>
            <a:off x="3048000" y="8597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2"/>
              </a:rPr>
              <a:t>https://github.com/xenosign/star-bucks</a:t>
            </a:r>
            <a:endParaRPr lang="ko-KR" altLang="en-US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30E19A-4154-A472-3686-2891B0FEA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335" y="2163327"/>
            <a:ext cx="8983329" cy="3553321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B982472-72F4-BCD4-8C7D-09C45277AA64}"/>
              </a:ext>
            </a:extLst>
          </p:cNvPr>
          <p:cNvSpPr/>
          <p:nvPr/>
        </p:nvSpPr>
        <p:spPr>
          <a:xfrm rot="13546409">
            <a:off x="10154276" y="2553741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228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646628-9244-0570-B615-7C351E5ED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423" y="1766655"/>
            <a:ext cx="3562847" cy="256258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2E26BCD2-76F3-27A9-943D-7277735ADC02}"/>
              </a:ext>
            </a:extLst>
          </p:cNvPr>
          <p:cNvSpPr/>
          <p:nvPr/>
        </p:nvSpPr>
        <p:spPr>
          <a:xfrm rot="13546409">
            <a:off x="4246535" y="288090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A5ECAB-995D-9993-6C31-AD3A5144C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66655"/>
            <a:ext cx="2372056" cy="3324689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176D814-2E32-E505-EB61-60C0A5B4C0A6}"/>
              </a:ext>
            </a:extLst>
          </p:cNvPr>
          <p:cNvSpPr/>
          <p:nvPr/>
        </p:nvSpPr>
        <p:spPr>
          <a:xfrm rot="13546409">
            <a:off x="7025593" y="3907413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5674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2F27DF3-5E51-342B-7DFC-557797F1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7" y="3124913"/>
            <a:ext cx="4363059" cy="1581371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273284FB-5785-17AC-00C2-289BEF24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380565"/>
            <a:ext cx="10830017" cy="417598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clone </a:t>
            </a:r>
            <a:r>
              <a:rPr lang="ko-KR" altLang="en-US" dirty="0">
                <a:solidFill>
                  <a:srgbClr val="0070C0"/>
                </a:solidFill>
              </a:rPr>
              <a:t>복사해온 주소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git clone https://github.com/xenosign/star-bucks.git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68B477B-DEB6-8F51-ACD5-735828A01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7" y="5060013"/>
            <a:ext cx="3441020" cy="12374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6822ACB-3A36-55A6-3A7F-D31D5F8D5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345" y="5228998"/>
            <a:ext cx="6287377" cy="1629002"/>
          </a:xfrm>
          <a:prstGeom prst="rect">
            <a:avLst/>
          </a:prstGeom>
        </p:spPr>
      </p:pic>
      <p:sp>
        <p:nvSpPr>
          <p:cNvPr id="16" name="제목 4">
            <a:extLst>
              <a:ext uri="{FF2B5EF4-FFF2-40B4-BE49-F238E27FC236}">
                <a16:creationId xmlns:a16="http://schemas.microsoft.com/office/drawing/2014/main" id="{F2B8B678-5DE9-262A-1B46-CA1F0A246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8337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VMware vSphere 7에서 클론(Clone) 이해 – 098">
            <a:extLst>
              <a:ext uri="{FF2B5EF4-FFF2-40B4-BE49-F238E27FC236}">
                <a16:creationId xmlns:a16="http://schemas.microsoft.com/office/drawing/2014/main" id="{45EB9A89-7532-8AF9-1257-E8CD9595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82" y="830430"/>
            <a:ext cx="9744635" cy="51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477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E233-418D-661F-97CB-DB0FF21E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94" y="1403389"/>
            <a:ext cx="2400635" cy="2114845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12BC58B-6846-3033-4ED1-84BA17C6E624}"/>
              </a:ext>
            </a:extLst>
          </p:cNvPr>
          <p:cNvSpPr/>
          <p:nvPr/>
        </p:nvSpPr>
        <p:spPr>
          <a:xfrm rot="13546409">
            <a:off x="2821147" y="2468524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097D86-58CA-B428-94CA-E2F3E371C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388" y="1328391"/>
            <a:ext cx="4725059" cy="287695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A6F7049-54EF-5BFD-B6D5-58AAAF363FDD}"/>
              </a:ext>
            </a:extLst>
          </p:cNvPr>
          <p:cNvSpPr/>
          <p:nvPr/>
        </p:nvSpPr>
        <p:spPr>
          <a:xfrm rot="13546409">
            <a:off x="8675099" y="1925930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FDE0F94-163C-493C-B62B-3F9376313C76}"/>
              </a:ext>
            </a:extLst>
          </p:cNvPr>
          <p:cNvSpPr/>
          <p:nvPr/>
        </p:nvSpPr>
        <p:spPr>
          <a:xfrm rot="13546409">
            <a:off x="6819497" y="2782289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477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3F53E4-EDE2-7C07-4E94-E06090C4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66" y="636487"/>
            <a:ext cx="8135267" cy="558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454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VMware vSphere 7에서 클론(Clone) 이해 – 098">
            <a:extLst>
              <a:ext uri="{FF2B5EF4-FFF2-40B4-BE49-F238E27FC236}">
                <a16:creationId xmlns:a16="http://schemas.microsoft.com/office/drawing/2014/main" id="{45EB9A89-7532-8AF9-1257-E8CD9595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82" y="830430"/>
            <a:ext cx="9744635" cy="519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68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ML]웹 퍼블리싱(Web Publilshing)">
            <a:extLst>
              <a:ext uri="{FF2B5EF4-FFF2-40B4-BE49-F238E27FC236}">
                <a16:creationId xmlns:a16="http://schemas.microsoft.com/office/drawing/2014/main" id="{444F7C6A-FA89-0C7F-9DC6-E3692EA0F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2352675"/>
            <a:ext cx="7810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79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Pull?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65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411031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Pull!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5" name="Picture 2" descr="오징어게임' 줄다리기 작전, 실제로 통할까? 달인한테 물었다 | 중앙일보">
            <a:extLst>
              <a:ext uri="{FF2B5EF4-FFF2-40B4-BE49-F238E27FC236}">
                <a16:creationId xmlns:a16="http://schemas.microsoft.com/office/drawing/2014/main" id="{D8638FEA-19C6-7819-8E57-6643A4C1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09" y="2875543"/>
            <a:ext cx="6824382" cy="35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42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6" name="Picture 4" descr="How to become a Mechanic - Salary, Qualifications, Skills &amp; Reviews – SEEK">
            <a:extLst>
              <a:ext uri="{FF2B5EF4-FFF2-40B4-BE49-F238E27FC236}">
                <a16:creationId xmlns:a16="http://schemas.microsoft.com/office/drawing/2014/main" id="{ED30DEC9-4158-DC12-6B43-00DD2C9D5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650" y="1533805"/>
            <a:ext cx="9350699" cy="406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C1E2C237-D7BB-7B1E-E18D-812C320F1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30" y="1632417"/>
            <a:ext cx="3039036" cy="934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2293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17C4DB-378B-30A8-ABD7-04CBEE086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314" y="1214910"/>
            <a:ext cx="4499372" cy="442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272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소스 코드 | 다음영화">
            <a:extLst>
              <a:ext uri="{FF2B5EF4-FFF2-40B4-BE49-F238E27FC236}">
                <a16:creationId xmlns:a16="http://schemas.microsoft.com/office/drawing/2014/main" id="{553A6C26-0EE4-9965-577E-67492A38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110" y="455015"/>
            <a:ext cx="4127780" cy="59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10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소스 코드 | 다음영화">
            <a:extLst>
              <a:ext uri="{FF2B5EF4-FFF2-40B4-BE49-F238E27FC236}">
                <a16:creationId xmlns:a16="http://schemas.microsoft.com/office/drawing/2014/main" id="{553A6C26-0EE4-9965-577E-67492A38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076" y="455015"/>
            <a:ext cx="4127780" cy="59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오징어게임' 줄다리기 작전, 실제로 통할까? 달인한테 물었다 | 중앙일보">
            <a:extLst>
              <a:ext uri="{FF2B5EF4-FFF2-40B4-BE49-F238E27FC236}">
                <a16:creationId xmlns:a16="http://schemas.microsoft.com/office/drawing/2014/main" id="{7817F342-E22A-C766-2F2A-A17C97148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56" y="1719096"/>
            <a:ext cx="6824382" cy="35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41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CLI</a:t>
            </a:r>
            <a:r>
              <a:rPr lang="en-US" altLang="ko-KR" dirty="0"/>
              <a:t>(Command Line Interface)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D4D48F-1939-CAED-B9E6-1CE4D96F2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56" y="1435968"/>
            <a:ext cx="5911087" cy="1226550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8C312E1-C9B0-E909-EE59-610C9DE8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2770095"/>
            <a:ext cx="11435135" cy="1936376"/>
          </a:xfrm>
        </p:spPr>
        <p:txBody>
          <a:bodyPr>
            <a:normAutofit/>
          </a:bodyPr>
          <a:lstStyle/>
          <a:p>
            <a:r>
              <a:rPr lang="ko-KR" altLang="en-US" dirty="0"/>
              <a:t>명령어 </a:t>
            </a:r>
            <a:r>
              <a:rPr lang="en-US" altLang="ko-KR" dirty="0"/>
              <a:t>: </a:t>
            </a:r>
            <a:r>
              <a:rPr lang="en-US" altLang="ko-KR" dirty="0">
                <a:solidFill>
                  <a:srgbClr val="0070C0"/>
                </a:solidFill>
              </a:rPr>
              <a:t>git fetch origin(</a:t>
            </a:r>
            <a:r>
              <a:rPr lang="ko-KR" altLang="en-US" dirty="0">
                <a:solidFill>
                  <a:srgbClr val="0070C0"/>
                </a:solidFill>
              </a:rPr>
              <a:t>상태 체크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상태만 로컬에 가져옴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반영 </a:t>
            </a:r>
            <a:r>
              <a:rPr lang="en-US" altLang="ko-KR" dirty="0">
                <a:solidFill>
                  <a:srgbClr val="0070C0"/>
                </a:solidFill>
              </a:rPr>
              <a:t>X)</a:t>
            </a:r>
          </a:p>
          <a:p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rgbClr val="0070C0"/>
                </a:solidFill>
              </a:rPr>
              <a:t>git pull --all(</a:t>
            </a:r>
            <a:r>
              <a:rPr lang="ko-KR" altLang="en-US" dirty="0">
                <a:solidFill>
                  <a:srgbClr val="0070C0"/>
                </a:solidFill>
              </a:rPr>
              <a:t>로컬에 반영 </a:t>
            </a:r>
            <a:r>
              <a:rPr lang="en-US" altLang="ko-KR" dirty="0">
                <a:solidFill>
                  <a:srgbClr val="0070C0"/>
                </a:solidFill>
              </a:rPr>
              <a:t>O)</a:t>
            </a:r>
            <a:endParaRPr lang="en-US" altLang="ko-KR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215E90-F86D-43F3-B8F2-781B60513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56" y="5102222"/>
            <a:ext cx="4601217" cy="13432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86CE3A-DFBE-3EDA-52B9-73571F4FA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978" y="5146951"/>
            <a:ext cx="4662017" cy="12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44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4">
            <a:extLst>
              <a:ext uri="{FF2B5EF4-FFF2-40B4-BE49-F238E27FC236}">
                <a16:creationId xmlns:a16="http://schemas.microsoft.com/office/drawing/2014/main" id="{FDD17742-FCF6-BD2C-0990-9B4DA656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GUI</a:t>
            </a:r>
            <a:r>
              <a:rPr lang="en-US" altLang="ko-KR" dirty="0"/>
              <a:t>(Graphic User Interface)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A1080-24BD-84D6-DD62-CC2D9205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" y="1328391"/>
            <a:ext cx="6390228" cy="2134551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19B131-3662-CB16-AE14-02CD15780F52}"/>
              </a:ext>
            </a:extLst>
          </p:cNvPr>
          <p:cNvSpPr/>
          <p:nvPr/>
        </p:nvSpPr>
        <p:spPr>
          <a:xfrm rot="13546409">
            <a:off x="5121942" y="169284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CE4357-22E2-A689-2BBE-07596B07A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31" y="3912811"/>
            <a:ext cx="6166358" cy="2272835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A43908F-235B-A9BF-058E-DAEFCABA5E62}"/>
              </a:ext>
            </a:extLst>
          </p:cNvPr>
          <p:cNvSpPr/>
          <p:nvPr/>
        </p:nvSpPr>
        <p:spPr>
          <a:xfrm rot="13546409">
            <a:off x="6203283" y="5760257"/>
            <a:ext cx="866775" cy="66533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3039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적용 완료] 디아블로 II: 레저렉션 2.4 패치 공개 테스트 서버 | 래더 테스트 — Diablo II: Resurrected —  블리자드 새소식">
            <a:extLst>
              <a:ext uri="{FF2B5EF4-FFF2-40B4-BE49-F238E27FC236}">
                <a16:creationId xmlns:a16="http://schemas.microsoft.com/office/drawing/2014/main" id="{C3B14FFC-FFCD-5C6B-6B47-DBF5E2F4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41" y="622766"/>
            <a:ext cx="9977718" cy="561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307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밥 아저씨가 '참 쉽죠?' 말고 했던 또 다른 말 - 오마이뉴스 모바일">
            <a:extLst>
              <a:ext uri="{FF2B5EF4-FFF2-40B4-BE49-F238E27FC236}">
                <a16:creationId xmlns:a16="http://schemas.microsoft.com/office/drawing/2014/main" id="{7C7B0795-F58B-2683-86CD-5A721028B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038225"/>
            <a:ext cx="5715000" cy="47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38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죽지않아! 롤레고] 문도! 가고 싶은 데로 간다~ : 네이버 블로그">
            <a:extLst>
              <a:ext uri="{FF2B5EF4-FFF2-40B4-BE49-F238E27FC236}">
                <a16:creationId xmlns:a16="http://schemas.microsoft.com/office/drawing/2014/main" id="{72304DE0-8DCB-2339-F060-ADEF08A1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849344"/>
            <a:ext cx="5562600" cy="515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18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47F823-2DFE-275F-5BB0-8270C2FF691F}"/>
              </a:ext>
            </a:extLst>
          </p:cNvPr>
          <p:cNvSpPr txBox="1"/>
          <p:nvPr/>
        </p:nvSpPr>
        <p:spPr>
          <a:xfrm flipH="1">
            <a:off x="7524749" y="1687831"/>
            <a:ext cx="3114676" cy="292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페이지 클론</a:t>
            </a:r>
            <a:r>
              <a:rPr lang="en-US" altLang="ko-KR" sz="66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66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8191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기초 작업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클론 한 폴더 중에서 </a:t>
            </a:r>
            <a:r>
              <a:rPr lang="en-US" altLang="ko-KR" dirty="0"/>
              <a:t>.git </a:t>
            </a:r>
            <a:r>
              <a:rPr lang="ko-KR" altLang="en-US" dirty="0"/>
              <a:t>을 제외한 파일</a:t>
            </a:r>
            <a:r>
              <a:rPr lang="en-US" altLang="ko-KR" dirty="0"/>
              <a:t>/</a:t>
            </a:r>
            <a:r>
              <a:rPr lang="ko-KR" altLang="en-US" dirty="0"/>
              <a:t>폴더를 전부 자신이 작업 하고자 하는 폴더로 복사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모를 심어야 하는데 클론을 하면 제 </a:t>
            </a:r>
            <a:r>
              <a:rPr lang="en-US" altLang="ko-KR" dirty="0"/>
              <a:t>Repo </a:t>
            </a:r>
            <a:r>
              <a:rPr lang="ko-KR" altLang="en-US" dirty="0"/>
              <a:t>로 </a:t>
            </a:r>
            <a:r>
              <a:rPr lang="en-US" altLang="ko-KR" dirty="0"/>
              <a:t>Push </a:t>
            </a:r>
            <a:r>
              <a:rPr lang="ko-KR" altLang="en-US" dirty="0"/>
              <a:t>가 일어납니다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요건 나중에 프로젝트 협업 전에 배울 예정입니다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Index.html </a:t>
            </a:r>
            <a:r>
              <a:rPr lang="ko-KR" altLang="en-US" dirty="0"/>
              <a:t>파일 생성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624977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집짓기 전에 생각해야 할 것들.. : 네이버 블로그">
            <a:extLst>
              <a:ext uri="{FF2B5EF4-FFF2-40B4-BE49-F238E27FC236}">
                <a16:creationId xmlns:a16="http://schemas.microsoft.com/office/drawing/2014/main" id="{C4CE0EA6-A326-7E4C-C642-305F91EC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1243012"/>
            <a:ext cx="544830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01830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문자 인코딩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UTF-8</a:t>
            </a:r>
            <a:r>
              <a:rPr lang="en-US" altLang="ko-KR" dirty="0"/>
              <a:t> : </a:t>
            </a:r>
            <a:r>
              <a:rPr lang="ko-KR" altLang="en-US" dirty="0"/>
              <a:t>초성</a:t>
            </a:r>
            <a:r>
              <a:rPr lang="en-US" altLang="ko-KR" dirty="0"/>
              <a:t>, </a:t>
            </a:r>
            <a:r>
              <a:rPr lang="ko-KR" altLang="en-US" dirty="0"/>
              <a:t>중성</a:t>
            </a:r>
            <a:r>
              <a:rPr lang="en-US" altLang="ko-KR" dirty="0"/>
              <a:t>, </a:t>
            </a:r>
            <a:r>
              <a:rPr lang="ko-KR" altLang="en-US" dirty="0"/>
              <a:t>종성으로 문자를 구분하여 작성</a:t>
            </a:r>
            <a:r>
              <a:rPr lang="en-US" altLang="ko-KR" dirty="0"/>
              <a:t>(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Ex : </a:t>
            </a:r>
            <a:r>
              <a:rPr lang="ko-KR" altLang="en-US" dirty="0" err="1"/>
              <a:t>ㄱ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ㅏ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ㅇ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EUC-KR</a:t>
            </a:r>
            <a:r>
              <a:rPr lang="en-US" altLang="ko-KR" dirty="0"/>
              <a:t> : </a:t>
            </a:r>
            <a:r>
              <a:rPr lang="ko-KR" altLang="en-US" dirty="0"/>
              <a:t>하나의 완성 된 글자를 인식</a:t>
            </a:r>
            <a:endParaRPr lang="en-US" altLang="ko-KR" dirty="0"/>
          </a:p>
          <a:p>
            <a:pPr lvl="2"/>
            <a:r>
              <a:rPr lang="en-US" altLang="ko-KR" dirty="0"/>
              <a:t>Ex : </a:t>
            </a:r>
            <a:r>
              <a:rPr lang="ko-KR" altLang="en-US" dirty="0"/>
              <a:t>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87701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accent2"/>
                </a:solidFill>
              </a:rPr>
              <a:t>뷰포트</a:t>
            </a:r>
            <a:r>
              <a:rPr lang="ko-KR" altLang="en-US" dirty="0"/>
              <a:t> 렌더링 방식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width=device-width</a:t>
            </a:r>
            <a:r>
              <a:rPr lang="en-US" altLang="ko-KR" dirty="0"/>
              <a:t> : </a:t>
            </a:r>
            <a:r>
              <a:rPr lang="ko-KR" altLang="en-US" dirty="0"/>
              <a:t>화면의 가로 너비를 각 디바이스</a:t>
            </a:r>
            <a:r>
              <a:rPr lang="en-US" altLang="ko-KR" dirty="0"/>
              <a:t>(Device)</a:t>
            </a:r>
            <a:r>
              <a:rPr lang="ko-KR" altLang="en-US" dirty="0"/>
              <a:t>의 가로 너비와 동일하게 적용</a:t>
            </a:r>
          </a:p>
          <a:p>
            <a:pPr lvl="1"/>
            <a:r>
              <a:rPr lang="en-US" altLang="ko-KR" dirty="0">
                <a:solidFill>
                  <a:srgbClr val="00B050"/>
                </a:solidFill>
              </a:rPr>
              <a:t>initial-scale=1.0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en-US" altLang="ko-KR" dirty="0"/>
              <a:t>: </a:t>
            </a:r>
            <a:r>
              <a:rPr lang="ko-KR" altLang="en-US" dirty="0"/>
              <a:t>화면의 초기 화면 배율</a:t>
            </a:r>
            <a:r>
              <a:rPr lang="en-US" altLang="ko-KR" dirty="0"/>
              <a:t>(</a:t>
            </a:r>
            <a:r>
              <a:rPr lang="ko-KR" altLang="en-US" dirty="0"/>
              <a:t>확대 정도</a:t>
            </a:r>
            <a:r>
              <a:rPr lang="en-US" altLang="ko-KR" dirty="0"/>
              <a:t>)</a:t>
            </a:r>
            <a:r>
              <a:rPr lang="ko-KR" altLang="en-US" dirty="0"/>
              <a:t>을 설정</a:t>
            </a:r>
          </a:p>
          <a:p>
            <a:pPr lvl="1"/>
            <a:r>
              <a:rPr lang="en-US" altLang="ko-KR" dirty="0"/>
              <a:t>user-scalable=no : </a:t>
            </a:r>
            <a:r>
              <a:rPr lang="ko-KR" altLang="en-US" dirty="0"/>
              <a:t>사용자가 디바이스 화면을 확대</a:t>
            </a:r>
            <a:r>
              <a:rPr lang="en-US" altLang="ko-KR" dirty="0"/>
              <a:t>(yes)/</a:t>
            </a:r>
            <a:r>
              <a:rPr lang="ko-KR" altLang="en-US" dirty="0"/>
              <a:t>축소</a:t>
            </a:r>
            <a:r>
              <a:rPr lang="en-US" altLang="ko-KR" dirty="0"/>
              <a:t>(no)</a:t>
            </a:r>
            <a:r>
              <a:rPr lang="ko-KR" altLang="en-US" dirty="0"/>
              <a:t>할 수 있는지 설정</a:t>
            </a:r>
          </a:p>
          <a:p>
            <a:pPr lvl="1"/>
            <a:r>
              <a:rPr lang="en-US" altLang="ko-KR" dirty="0"/>
              <a:t>maximum-scale=1 : </a:t>
            </a:r>
            <a:r>
              <a:rPr lang="ko-KR" altLang="en-US" dirty="0"/>
              <a:t>사용자가 화면을 확대할 수 있는 최댓값</a:t>
            </a:r>
          </a:p>
          <a:p>
            <a:pPr lvl="1"/>
            <a:r>
              <a:rPr lang="en-US" altLang="ko-KR" dirty="0"/>
              <a:t>minimum-scale=1 : </a:t>
            </a:r>
            <a:r>
              <a:rPr lang="ko-KR" altLang="en-US" dirty="0"/>
              <a:t>사용자가 화면을 축소할 수 있는 최솟값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88512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642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Favicon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744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Favicon</a:t>
            </a:r>
            <a:r>
              <a:rPr lang="ko-KR" altLang="en-US" dirty="0"/>
              <a:t>이 </a:t>
            </a:r>
            <a:r>
              <a:rPr lang="ko-KR" altLang="en-US" dirty="0" err="1"/>
              <a:t>뭐죠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Favorite Icon </a:t>
            </a:r>
            <a:r>
              <a:rPr lang="ko-KR" altLang="en-US" dirty="0"/>
              <a:t>의 약자입니다</a:t>
            </a:r>
            <a:r>
              <a:rPr lang="en-US" altLang="ko-KR" dirty="0"/>
              <a:t>!</a:t>
            </a:r>
          </a:p>
        </p:txBody>
      </p:sp>
      <p:pic>
        <p:nvPicPr>
          <p:cNvPr id="21506" name="Picture 2" descr="Qué es un favicon y como añadirlo a tu web - El blog de dinahosting">
            <a:extLst>
              <a:ext uri="{FF2B5EF4-FFF2-40B4-BE49-F238E27FC236}">
                <a16:creationId xmlns:a16="http://schemas.microsoft.com/office/drawing/2014/main" id="{042C9962-8F31-58BA-BD23-31681CD9E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192339"/>
            <a:ext cx="5981700" cy="336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4FA433-91EA-7369-FEC9-EAA76959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551" y="2192339"/>
            <a:ext cx="4105848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71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Favicon(favorite icon)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Starbucks </a:t>
            </a:r>
            <a:r>
              <a:rPr lang="ko-KR" altLang="en-US" dirty="0"/>
              <a:t>폴더에 </a:t>
            </a:r>
            <a:r>
              <a:rPr lang="en-US" altLang="ko-KR" dirty="0"/>
              <a:t>favicon.ico </a:t>
            </a:r>
            <a:r>
              <a:rPr lang="ko-KR" altLang="en-US" dirty="0"/>
              <a:t>와 </a:t>
            </a:r>
            <a:r>
              <a:rPr lang="en-US" altLang="ko-KR" dirty="0"/>
              <a:t>favicon.png </a:t>
            </a:r>
            <a:r>
              <a:rPr lang="ko-KR" altLang="en-US" dirty="0"/>
              <a:t>적용</a:t>
            </a:r>
            <a:endParaRPr lang="en-US" altLang="ko-KR" dirty="0"/>
          </a:p>
          <a:p>
            <a:r>
              <a:rPr lang="en-US" altLang="ko-KR" dirty="0"/>
              <a:t>Favicon.ico </a:t>
            </a:r>
            <a:r>
              <a:rPr lang="ko-KR" altLang="en-US" dirty="0"/>
              <a:t>는 자동 적용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Live Server </a:t>
            </a:r>
            <a:r>
              <a:rPr lang="ko-KR" altLang="en-US" dirty="0"/>
              <a:t>로 켜야만 됩니다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Favicon.png </a:t>
            </a:r>
            <a:r>
              <a:rPr lang="ko-KR" altLang="en-US" dirty="0"/>
              <a:t>는 별도의 </a:t>
            </a:r>
            <a:r>
              <a:rPr lang="en-US" altLang="ko-KR" dirty="0"/>
              <a:t>link 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r>
              <a:rPr lang="ko-KR" altLang="en-US" dirty="0"/>
              <a:t>보통 </a:t>
            </a:r>
            <a:r>
              <a:rPr lang="en-US" altLang="ko-KR" dirty="0"/>
              <a:t>favicon.ico </a:t>
            </a:r>
            <a:r>
              <a:rPr lang="ko-KR" altLang="en-US" dirty="0"/>
              <a:t>는 화질이 안 좋기 때문에 상황에 따라 쓸 수 있도록 설정</a:t>
            </a:r>
            <a:endParaRPr lang="en-US" altLang="ko-KR" dirty="0"/>
          </a:p>
          <a:p>
            <a:pPr lvl="1"/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"icon"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"./favicon.png"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82594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Reset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브라우저에 적용 된 기본 </a:t>
            </a:r>
            <a:r>
              <a:rPr lang="en-US" altLang="ko-KR" dirty="0"/>
              <a:t>CSS</a:t>
            </a:r>
            <a:r>
              <a:rPr lang="ko-KR" altLang="en-US" dirty="0"/>
              <a:t>를 초기화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https://www.jsdelivr.com/package/npm/reset-css</a:t>
            </a:r>
            <a:endParaRPr lang="en-US" altLang="ko-KR" dirty="0"/>
          </a:p>
          <a:p>
            <a:r>
              <a:rPr lang="en-US" altLang="ko-KR" dirty="0"/>
              <a:t>Copy to html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ko-KR" altLang="en-US" dirty="0"/>
              <a:t>코드에 삽입</a:t>
            </a:r>
            <a:r>
              <a:rPr lang="en-US" altLang="ko-KR" dirty="0"/>
              <a:t>! 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"https://cdn.jsdelivr.net/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/reset-css@5.0.1/reset.min.css"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06782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main CSS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폴더에 </a:t>
            </a:r>
            <a:r>
              <a:rPr lang="en-US" altLang="ko-KR" dirty="0" err="1"/>
              <a:t>css</a:t>
            </a:r>
            <a:r>
              <a:rPr lang="en-US" altLang="ko-KR" dirty="0"/>
              <a:t> </a:t>
            </a:r>
            <a:r>
              <a:rPr lang="ko-KR" altLang="en-US" dirty="0"/>
              <a:t>폴더 생성</a:t>
            </a:r>
            <a:endParaRPr lang="en-US" altLang="ko-KR" dirty="0"/>
          </a:p>
          <a:p>
            <a:r>
              <a:rPr lang="en-US" altLang="ko-KR" dirty="0"/>
              <a:t>Main.css </a:t>
            </a:r>
            <a:r>
              <a:rPr lang="ko-KR" altLang="en-US" dirty="0"/>
              <a:t>파일 생성 후 링크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정상적으로 링크가 되었는지 확인</a:t>
            </a:r>
            <a:endParaRPr lang="en-US" altLang="ko-KR" dirty="0"/>
          </a:p>
          <a:p>
            <a:pPr lvl="1"/>
            <a:r>
              <a:rPr lang="en-US" altLang="ko-KR" dirty="0"/>
              <a:t>Body </a:t>
            </a:r>
            <a:r>
              <a:rPr lang="ko-KR" altLang="en-US" dirty="0"/>
              <a:t>태그에 글자 색을 설정 후</a:t>
            </a:r>
            <a:endParaRPr lang="en-US" altLang="ko-KR" dirty="0"/>
          </a:p>
          <a:p>
            <a:pPr lvl="1"/>
            <a:r>
              <a:rPr lang="en-US" altLang="ko-KR" dirty="0"/>
              <a:t>Hello, </a:t>
            </a:r>
            <a:r>
              <a:rPr lang="en-US" altLang="ko-KR" dirty="0" err="1"/>
              <a:t>starbucks</a:t>
            </a:r>
            <a:r>
              <a:rPr lang="en-US" altLang="ko-KR" dirty="0"/>
              <a:t> </a:t>
            </a:r>
            <a:r>
              <a:rPr lang="ko-KR" altLang="en-US" dirty="0"/>
              <a:t>출력 후 확인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6031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FEEED230-F446-62A7-9A46-C94243E2D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709987" y="932864"/>
            <a:ext cx="4772025" cy="499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72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20685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상대 경로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절대 경로</a:t>
            </a:r>
          </a:p>
        </p:txBody>
      </p:sp>
    </p:spTree>
    <p:extLst>
      <p:ext uri="{BB962C8B-B14F-4D97-AF65-F5344CB8AC3E}">
        <p14:creationId xmlns:p14="http://schemas.microsoft.com/office/powerpoint/2010/main" val="6966755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절대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최상위 디렉토리부터 해당 파일까지 경유한 모든 경로를 전부 기입하는 방식</a:t>
            </a:r>
            <a:endParaRPr lang="en-US" altLang="ko-KR" dirty="0"/>
          </a:p>
          <a:p>
            <a:r>
              <a:rPr lang="ko-KR" altLang="en-US" dirty="0"/>
              <a:t>하나의 파일당 하나의 고유한 절대 경로를 보유</a:t>
            </a:r>
            <a:endParaRPr lang="en-US" altLang="ko-KR" dirty="0"/>
          </a:p>
          <a:p>
            <a:r>
              <a:rPr lang="en-US" altLang="ko-KR" dirty="0"/>
              <a:t>Ex</a:t>
            </a:r>
          </a:p>
          <a:p>
            <a:pPr lvl="1"/>
            <a:r>
              <a:rPr lang="en-US" altLang="ko-KR" dirty="0"/>
              <a:t>C:\Users\tetz\Desktop\KDT\</a:t>
            </a:r>
            <a:r>
              <a:rPr lang="ko-KR" altLang="en-US" dirty="0"/>
              <a:t>수업 자료</a:t>
            </a:r>
            <a:r>
              <a:rPr lang="en-US" altLang="ko-KR" dirty="0"/>
              <a:t>\</a:t>
            </a:r>
            <a:r>
              <a:rPr lang="ko-KR" altLang="en-US" dirty="0"/>
              <a:t>정규 수업</a:t>
            </a:r>
            <a:r>
              <a:rPr lang="en-US" altLang="ko-KR" dirty="0"/>
              <a:t>\6\</a:t>
            </a:r>
            <a:r>
              <a:rPr lang="en-US" altLang="ko-KR" dirty="0" err="1"/>
              <a:t>starbucks</a:t>
            </a:r>
            <a:r>
              <a:rPr lang="en-US" altLang="ko-KR" dirty="0"/>
              <a:t>\index.html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07620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accent2"/>
                </a:solidFill>
              </a:rPr>
              <a:t>상대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Abadi" panose="020B0604020202020204" pitchFamily="34" charset="0"/>
              </a:rPr>
              <a:t>현재 파일이 존재하는 디렉토리를 기준으로 해당 파일까지의 위치를 작성</a:t>
            </a:r>
            <a:endParaRPr lang="en-US" altLang="ko-KR" b="0" i="0" dirty="0">
              <a:solidFill>
                <a:srgbClr val="212529"/>
              </a:solidFill>
              <a:effectLst/>
              <a:latin typeface="Abadi" panose="020B0604020202020204" pitchFamily="34" charset="0"/>
            </a:endParaRPr>
          </a:p>
          <a:p>
            <a:r>
              <a:rPr lang="ko-KR" altLang="en-US" dirty="0"/>
              <a:t>상대 경로 접근 방법</a:t>
            </a:r>
            <a:endParaRPr lang="en-US" altLang="ko-KR" dirty="0"/>
          </a:p>
          <a:p>
            <a:pPr lvl="1"/>
            <a:r>
              <a:rPr lang="ko-KR" altLang="en-US" dirty="0"/>
              <a:t>최상위 디렉토리 </a:t>
            </a:r>
            <a:r>
              <a:rPr lang="en-US" altLang="ko-KR" dirty="0"/>
              <a:t>: /</a:t>
            </a:r>
          </a:p>
          <a:p>
            <a:pPr lvl="1"/>
            <a:r>
              <a:rPr lang="ko-KR" altLang="en-US" dirty="0"/>
              <a:t>현재 디렉토리 </a:t>
            </a:r>
            <a:r>
              <a:rPr lang="en-US" altLang="ko-KR" dirty="0"/>
              <a:t>: ./</a:t>
            </a:r>
          </a:p>
          <a:p>
            <a:pPr lvl="1"/>
            <a:r>
              <a:rPr lang="ko-KR" altLang="en-US" dirty="0"/>
              <a:t>상위 디렉토리 </a:t>
            </a:r>
            <a:r>
              <a:rPr lang="en-US" altLang="ko-KR" dirty="0"/>
              <a:t>: ../</a:t>
            </a:r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15858-3D4C-0C7B-31FA-9DC026D2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8528" y="2491755"/>
            <a:ext cx="4725059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987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문제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accent2"/>
                </a:solidFill>
              </a:rPr>
              <a:t>상대 경로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Index.html </a:t>
            </a:r>
            <a:r>
              <a:rPr lang="ko-KR" altLang="en-US" dirty="0"/>
              <a:t>파일이 있는 폴더에서 </a:t>
            </a:r>
            <a:r>
              <a:rPr lang="en-US" altLang="ko-KR" dirty="0"/>
              <a:t>style.css </a:t>
            </a:r>
            <a:r>
              <a:rPr lang="ko-KR" altLang="en-US" dirty="0"/>
              <a:t>를 상대 경로로 표시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Style.css </a:t>
            </a:r>
            <a:r>
              <a:rPr lang="ko-KR" altLang="en-US" dirty="0"/>
              <a:t>파일 위치에서 </a:t>
            </a:r>
            <a:r>
              <a:rPr lang="en-US" altLang="ko-KR" dirty="0"/>
              <a:t>title.png </a:t>
            </a:r>
            <a:r>
              <a:rPr lang="ko-KR" altLang="en-US" dirty="0"/>
              <a:t>를 상대 경로로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7B15858-3D4C-0C7B-31FA-9DC026D25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78" y="1420427"/>
            <a:ext cx="4163521" cy="346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541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8989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Open Graph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(+ Twitter card)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1323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5E6456-080D-7E7C-DD32-3C08D60C4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789" y="3066892"/>
            <a:ext cx="2229161" cy="2248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C423D1-2E98-8A11-EF23-12FC94DBD3B4}"/>
              </a:ext>
            </a:extLst>
          </p:cNvPr>
          <p:cNvSpPr txBox="1"/>
          <p:nvPr/>
        </p:nvSpPr>
        <p:spPr>
          <a:xfrm>
            <a:off x="2095422" y="1019018"/>
            <a:ext cx="80011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페이지가 </a:t>
            </a:r>
            <a:r>
              <a:rPr lang="en-US" altLang="ko-KR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SNS</a:t>
            </a:r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로 공유 될 때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/>
            <a:r>
              <a:rPr lang="ko-KR" altLang="en-US" sz="32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우선적으로 활용되는 정보를 지정</a:t>
            </a:r>
            <a:endParaRPr lang="en-US" altLang="ko-KR" sz="32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9866D6-194D-BC46-555D-BD9909068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48" y="3019261"/>
            <a:ext cx="2534004" cy="22958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341120-2229-B498-EBE1-637634581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565" y="3004971"/>
            <a:ext cx="2105319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690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97D64C-7A6F-E1FF-CC24-FA57BDA6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8" y="2338055"/>
            <a:ext cx="11203164" cy="21818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CD5BC-A82B-EFD6-FC43-ABEB0BDFF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8" y="541446"/>
            <a:ext cx="3044870" cy="128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866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Open Graph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og:type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og:site_name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og:url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0297606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Twitter Card</a:t>
            </a:r>
            <a:r>
              <a:rPr lang="ko-KR" altLang="en-US" dirty="0"/>
              <a:t> 설정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F9BADB0-63D6-5561-D721-CAE4A6419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solidFill>
                  <a:srgbClr val="00B050"/>
                </a:solidFill>
              </a:rPr>
              <a:t>twitter:card</a:t>
            </a:r>
            <a:r>
              <a:rPr lang="en-US" altLang="ko-KR" dirty="0"/>
              <a:t> : </a:t>
            </a:r>
            <a:r>
              <a:rPr lang="ko-KR" altLang="en-US" dirty="0"/>
              <a:t>페이지의 유형</a:t>
            </a:r>
            <a:r>
              <a:rPr lang="en-US" altLang="ko-KR" dirty="0"/>
              <a:t>(</a:t>
            </a:r>
            <a:r>
              <a:rPr lang="en-US" altLang="ko-KR" dirty="0" err="1"/>
              <a:t>E.g</a:t>
            </a:r>
            <a:r>
              <a:rPr lang="en-US" altLang="ko-KR" dirty="0"/>
              <a:t>, website, </a:t>
            </a:r>
            <a:r>
              <a:rPr lang="en-US" altLang="ko-KR" dirty="0" err="1"/>
              <a:t>video.movie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twitter:name</a:t>
            </a:r>
            <a:r>
              <a:rPr lang="en-US" altLang="ko-KR" dirty="0"/>
              <a:t> : </a:t>
            </a:r>
            <a:r>
              <a:rPr lang="ko-KR" altLang="en-US" dirty="0"/>
              <a:t>속한 사이트의 이름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twitter:title</a:t>
            </a:r>
            <a:r>
              <a:rPr lang="en-US" altLang="ko-KR" dirty="0"/>
              <a:t> : </a:t>
            </a:r>
            <a:r>
              <a:rPr lang="ko-KR" altLang="en-US" dirty="0"/>
              <a:t>페이지의 이름</a:t>
            </a:r>
            <a:r>
              <a:rPr lang="en-US" altLang="ko-KR" dirty="0"/>
              <a:t>(</a:t>
            </a:r>
            <a:r>
              <a:rPr lang="ko-KR" altLang="en-US" dirty="0"/>
              <a:t>제목</a:t>
            </a:r>
            <a:r>
              <a:rPr lang="en-US" altLang="ko-KR" dirty="0"/>
              <a:t>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twitter:description</a:t>
            </a:r>
            <a:r>
              <a:rPr lang="en-US" altLang="ko-KR" dirty="0"/>
              <a:t> : </a:t>
            </a:r>
            <a:r>
              <a:rPr lang="ko-KR" altLang="en-US" dirty="0"/>
              <a:t>페이지의 간단한 설명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twitter:image</a:t>
            </a:r>
            <a:r>
              <a:rPr lang="en-US" altLang="ko-KR" dirty="0"/>
              <a:t> : </a:t>
            </a:r>
            <a:r>
              <a:rPr lang="ko-KR" altLang="en-US" dirty="0"/>
              <a:t>페이지의 대표 이미지 주소</a:t>
            </a:r>
            <a:r>
              <a:rPr lang="en-US" altLang="ko-KR" dirty="0"/>
              <a:t>(URL)</a:t>
            </a:r>
          </a:p>
          <a:p>
            <a:r>
              <a:rPr lang="en-US" altLang="ko-KR" dirty="0" err="1">
                <a:solidFill>
                  <a:srgbClr val="00B050"/>
                </a:solidFill>
              </a:rPr>
              <a:t>twitter:url</a:t>
            </a:r>
            <a:r>
              <a:rPr lang="en-US" altLang="ko-KR" dirty="0"/>
              <a:t> : </a:t>
            </a:r>
            <a:r>
              <a:rPr lang="ko-KR" altLang="en-US" dirty="0"/>
              <a:t>페이지 주소</a:t>
            </a:r>
            <a:r>
              <a:rPr lang="en-US" altLang="ko-KR" dirty="0"/>
              <a:t>(URL)</a:t>
            </a:r>
          </a:p>
        </p:txBody>
      </p:sp>
    </p:spTree>
    <p:extLst>
      <p:ext uri="{BB962C8B-B14F-4D97-AF65-F5344CB8AC3E}">
        <p14:creationId xmlns:p14="http://schemas.microsoft.com/office/powerpoint/2010/main" val="17836472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889956-A6F6-9E88-404B-3B25669C07BF}"/>
              </a:ext>
            </a:extLst>
          </p:cNvPr>
          <p:cNvSpPr txBox="1"/>
          <p:nvPr/>
        </p:nvSpPr>
        <p:spPr>
          <a:xfrm>
            <a:off x="311150" y="612844"/>
            <a:ext cx="115697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Opengraph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og:type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"website"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og:site_name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og:title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og:description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og:image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og:url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Twittercard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--&gt;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twitter:card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"summary"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twitter:site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"Starbucks"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twitter:title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"Starbucks Coffee Korea"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twitter:description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스타벅스는 세계에서 가장 큰 다국적 커피 전문점으로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64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개국에서 총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23,187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개의 매점을 운영하고 있습니다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twitter:image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"./images/starbucks_seo.jpg"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property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twitter:url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"https://incandescent-custard-f663b9.netlify.app/"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65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5613</TotalTime>
  <Words>2688</Words>
  <Application>Microsoft Office PowerPoint</Application>
  <PresentationFormat>와이드스크린</PresentationFormat>
  <Paragraphs>372</Paragraphs>
  <Slides>140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140</vt:i4>
      </vt:variant>
    </vt:vector>
  </HeadingPairs>
  <TitlesOfParts>
    <vt:vector size="148" baseType="lpstr">
      <vt:lpstr>맑은 고딕</vt:lpstr>
      <vt:lpstr>Arial</vt:lpstr>
      <vt:lpstr>Consolas</vt:lpstr>
      <vt:lpstr>Mosk Bold 700</vt:lpstr>
      <vt:lpstr>Calibri</vt:lpstr>
      <vt:lpstr>Abadi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구성 파악하기!</vt:lpstr>
      <vt:lpstr>HTML로 옮기자!</vt:lpstr>
      <vt:lpstr>PowerPoint 프레젠테이션</vt:lpstr>
      <vt:lpstr>PowerPoint 프레젠테이션</vt:lpstr>
      <vt:lpstr>BEM, Block</vt:lpstr>
      <vt:lpstr>BEM, Element</vt:lpstr>
      <vt:lpstr>BEM, Modifier</vt:lpstr>
      <vt:lpstr>HTML로 옮기자!</vt:lpstr>
      <vt:lpstr>Fontawesome 사용하기!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CSS 미리 선언하기!</vt:lpstr>
      <vt:lpstr>PowerPoint 프레젠테이션</vt:lpstr>
      <vt:lpstr>하나하나 작업하기!</vt:lpstr>
      <vt:lpstr>하나하나 작업하기!</vt:lpstr>
      <vt:lpstr>헤더 &gt; 로고</vt:lpstr>
      <vt:lpstr>헤더 &gt; 로고</vt:lpstr>
      <vt:lpstr>헤더 &gt; 메뉴</vt:lpstr>
      <vt:lpstr>헤더 &gt; 메뉴</vt:lpstr>
      <vt:lpstr>헤더 &gt; 검색창</vt:lpstr>
      <vt:lpstr>헤더 &gt; 검색창</vt:lpstr>
      <vt:lpstr>헤더 &gt; 참여</vt:lpstr>
      <vt:lpstr>헤더 &gt; 버튼</vt:lpstr>
      <vt:lpstr>헤더 &gt; 버튼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CLI(Command Line Interface)</vt:lpstr>
      <vt:lpstr>CLI(Command Line Interface)</vt:lpstr>
      <vt:lpstr>PowerPoint 프레젠테이션</vt:lpstr>
      <vt:lpstr>GUI(Graphic User Interface)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CLI(Command Line Interface)</vt:lpstr>
      <vt:lpstr>GUI(Graphic User Interface)</vt:lpstr>
      <vt:lpstr>PowerPoint 프레젠테이션</vt:lpstr>
      <vt:lpstr>PowerPoint 프레젠테이션</vt:lpstr>
      <vt:lpstr>PowerPoint 프레젠테이션</vt:lpstr>
      <vt:lpstr>기초 작업 시작!</vt:lpstr>
      <vt:lpstr>PowerPoint 프레젠테이션</vt:lpstr>
      <vt:lpstr>문자 인코딩 설정!</vt:lpstr>
      <vt:lpstr>뷰포트 렌더링 방식 설정!</vt:lpstr>
      <vt:lpstr>PowerPoint 프레젠테이션</vt:lpstr>
      <vt:lpstr>Favicon(favorite icon) 설정!</vt:lpstr>
      <vt:lpstr>Favicon(favorite icon) 설정!</vt:lpstr>
      <vt:lpstr>Reset CSS 설정!</vt:lpstr>
      <vt:lpstr>main CSS 설정!</vt:lpstr>
      <vt:lpstr>PowerPoint 프레젠테이션</vt:lpstr>
      <vt:lpstr>절대 경로</vt:lpstr>
      <vt:lpstr>상대 경로</vt:lpstr>
      <vt:lpstr>문제, 상대 경로</vt:lpstr>
      <vt:lpstr>PowerPoint 프레젠테이션</vt:lpstr>
      <vt:lpstr>PowerPoint 프레젠테이션</vt:lpstr>
      <vt:lpstr>PowerPoint 프레젠테이션</vt:lpstr>
      <vt:lpstr>Open Graph 설정!</vt:lpstr>
      <vt:lpstr>Twitter Card 설정!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Netlify 주의점!</vt:lpstr>
      <vt:lpstr>PowerPoint 프레젠테이션</vt:lpstr>
      <vt:lpstr>PowerPoint 프레젠테이션</vt:lpstr>
      <vt:lpstr>PowerPoint 프레젠테이션</vt:lpstr>
      <vt:lpstr>PowerPoint 프레젠테이션</vt:lpstr>
      <vt:lpstr>나눔 고딕을 적용하자!</vt:lpstr>
      <vt:lpstr>나눔 고딕을 적용하자!</vt:lpstr>
      <vt:lpstr>CSS 에도 적용!</vt:lpstr>
      <vt:lpstr>PowerPoint 프레젠테이션</vt:lpstr>
      <vt:lpstr>PowerPoint 프레젠테이션</vt:lpstr>
      <vt:lpstr>이번엔 구글 아이콘을 가져다 써요!</vt:lpstr>
      <vt:lpstr>PowerPoint 프레젠테이션</vt:lpstr>
      <vt:lpstr>원하는 스타일로 커스터마이징!</vt:lpstr>
      <vt:lpstr>원하는 아이콘 클릭 후, 가져오기!</vt:lpstr>
      <vt:lpstr>크기는 폰트 Size 로 조절!!</vt:lpstr>
      <vt:lpstr>PowerPoint 프레젠테이션</vt:lpstr>
      <vt:lpstr>PowerPoint 프레젠테이션</vt:lpstr>
      <vt:lpstr>PowerPoint 프레젠테이션</vt:lpstr>
      <vt:lpstr>PowerPoint 프레젠테이션</vt:lpstr>
      <vt:lpstr>실습, 스타벅스 헤더 서브메뉴 만들기!</vt:lpstr>
      <vt:lpstr>실습, 스타벅스 헤더 서브 메뉴 만들기!</vt:lpstr>
      <vt:lpstr>PowerPoint 프레젠테이션</vt:lpstr>
      <vt:lpstr>PowerPoint 프레젠테이션</vt:lpstr>
      <vt:lpstr>과제!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tetz@spreatics.com</cp:lastModifiedBy>
  <cp:revision>539</cp:revision>
  <dcterms:created xsi:type="dcterms:W3CDTF">2022-05-29T13:34:07Z</dcterms:created>
  <dcterms:modified xsi:type="dcterms:W3CDTF">2022-07-04T01:45:55Z</dcterms:modified>
</cp:coreProperties>
</file>